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93"/>
  </p:notesMasterIdLst>
  <p:sldIdLst>
    <p:sldId id="256" r:id="rId2"/>
    <p:sldId id="257" r:id="rId3"/>
    <p:sldId id="258" r:id="rId4"/>
    <p:sldId id="259" r:id="rId5"/>
    <p:sldId id="260" r:id="rId6"/>
    <p:sldId id="287" r:id="rId7"/>
    <p:sldId id="288" r:id="rId8"/>
    <p:sldId id="261" r:id="rId9"/>
    <p:sldId id="262" r:id="rId10"/>
    <p:sldId id="263" r:id="rId11"/>
    <p:sldId id="264" r:id="rId12"/>
    <p:sldId id="285" r:id="rId13"/>
    <p:sldId id="286" r:id="rId14"/>
    <p:sldId id="265" r:id="rId15"/>
    <p:sldId id="266" r:id="rId16"/>
    <p:sldId id="267" r:id="rId17"/>
    <p:sldId id="268" r:id="rId18"/>
    <p:sldId id="269" r:id="rId19"/>
    <p:sldId id="270" r:id="rId20"/>
    <p:sldId id="271"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55" r:id="rId37"/>
    <p:sldId id="356"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58" r:id="rId51"/>
    <p:sldId id="361" r:id="rId52"/>
    <p:sldId id="359" r:id="rId53"/>
    <p:sldId id="360" r:id="rId54"/>
    <p:sldId id="362" r:id="rId55"/>
    <p:sldId id="363" r:id="rId56"/>
    <p:sldId id="364" r:id="rId57"/>
    <p:sldId id="365" r:id="rId58"/>
    <p:sldId id="366" r:id="rId59"/>
    <p:sldId id="367" r:id="rId60"/>
    <p:sldId id="368" r:id="rId61"/>
    <p:sldId id="324" r:id="rId62"/>
    <p:sldId id="325" r:id="rId63"/>
    <p:sldId id="327" r:id="rId64"/>
    <p:sldId id="329" r:id="rId65"/>
    <p:sldId id="330" r:id="rId66"/>
    <p:sldId id="333" r:id="rId67"/>
    <p:sldId id="331" r:id="rId68"/>
    <p:sldId id="332" r:id="rId69"/>
    <p:sldId id="334" r:id="rId70"/>
    <p:sldId id="328" r:id="rId71"/>
    <p:sldId id="347" r:id="rId72"/>
    <p:sldId id="348" r:id="rId73"/>
    <p:sldId id="352" r:id="rId74"/>
    <p:sldId id="353" r:id="rId75"/>
    <p:sldId id="349" r:id="rId76"/>
    <p:sldId id="350" r:id="rId77"/>
    <p:sldId id="351" r:id="rId78"/>
    <p:sldId id="354" r:id="rId79"/>
    <p:sldId id="357"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Lst>
  <p:sldSz cx="12192000" cy="6858000"/>
  <p:notesSz cx="6954838" cy="9240838"/>
  <p:embeddedFontLst>
    <p:embeddedFont>
      <p:font typeface="Calibri" panose="020F0502020204030204" pitchFamily="34" charset="0"/>
      <p:regular r:id="rId94"/>
      <p:bold r:id="rId95"/>
      <p:italic r:id="rId96"/>
      <p:boldItalic r:id="rId97"/>
    </p:embeddedFont>
    <p:embeddedFont>
      <p:font typeface="Gill Sans" panose="020B0604020202020204" charset="0"/>
      <p:regular r:id="rId98"/>
      <p:bold r:id="rId99"/>
    </p:embeddedFont>
    <p:embeddedFont>
      <p:font typeface="Inter" panose="020B0604020202020204" charset="0"/>
      <p:regular r:id="rId100"/>
      <p:bold r:id="rId101"/>
      <p:italic r:id="rId102"/>
      <p:boldItalic r:id="rId103"/>
    </p:embeddedFont>
    <p:embeddedFont>
      <p:font typeface="Nunito"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192">
          <p15:clr>
            <a:srgbClr val="A4A3A4"/>
          </p15:clr>
        </p15:guide>
        <p15:guide id="4" pos="7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90" autoAdjust="0"/>
  </p:normalViewPr>
  <p:slideViewPr>
    <p:cSldViewPr snapToGrid="0">
      <p:cViewPr varScale="1">
        <p:scale>
          <a:sx n="58" d="100"/>
          <a:sy n="58" d="100"/>
        </p:scale>
        <p:origin x="896" y="52"/>
      </p:cViewPr>
      <p:guideLst>
        <p:guide orient="horz" pos="2160"/>
        <p:guide pos="3840"/>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 y="5"/>
            <a:ext cx="3013762" cy="462042"/>
          </a:xfrm>
          <a:prstGeom prst="rect">
            <a:avLst/>
          </a:prstGeom>
          <a:noFill/>
          <a:ln>
            <a:noFill/>
          </a:ln>
        </p:spPr>
        <p:txBody>
          <a:bodyPr spcFirstLastPara="1" wrap="square" lIns="88625" tIns="44300" rIns="88625" bIns="443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9472" y="5"/>
            <a:ext cx="3013762" cy="462042"/>
          </a:xfrm>
          <a:prstGeom prst="rect">
            <a:avLst/>
          </a:prstGeom>
          <a:noFill/>
          <a:ln>
            <a:noFill/>
          </a:ln>
        </p:spPr>
        <p:txBody>
          <a:bodyPr spcFirstLastPara="1" wrap="square" lIns="88625" tIns="44300" rIns="88625" bIns="443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 y="8777196"/>
            <a:ext cx="3013762" cy="462042"/>
          </a:xfrm>
          <a:prstGeom prst="rect">
            <a:avLst/>
          </a:prstGeom>
          <a:noFill/>
          <a:ln>
            <a:noFill/>
          </a:ln>
        </p:spPr>
        <p:txBody>
          <a:bodyPr spcFirstLastPara="1" wrap="square" lIns="88625" tIns="44300" rIns="88625" bIns="443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2o.ai/wiki/activation-func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35" name="Google Shape;135;p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What is Raw Data?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refers to unprocessed information that is collected and stored in its original format. It is the most fundamental form of data, captured directly from various sources, such as sensors, devices, or databases.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is typically characterized by its lack of structure, organization, or meaningful interpretation. It may include text files, log files, images, audio recordings, or numeric data.</a:t>
            </a: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How Raw Data Works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Raw Data is acquired from different sources and stored as-is without any transformations or modifications. It can be collected manually or automatically through various methods, such as data extraction tools, IoT devices, or data streaming technologies.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Once the Raw Data is collected, it can be stored in databases, data warehouses, or data lakes, where it awaits further processing and analysis.</a:t>
            </a:r>
            <a:endParaRPr/>
          </a:p>
          <a:p>
            <a:pPr marL="0" lvl="0" indent="0" algn="l" rtl="0">
              <a:spcBef>
                <a:spcPts val="0"/>
              </a:spcBef>
              <a:spcAft>
                <a:spcPts val="0"/>
              </a:spcAft>
              <a:buNone/>
            </a:pPr>
            <a:endParaRPr/>
          </a:p>
        </p:txBody>
      </p:sp>
      <p:sp>
        <p:nvSpPr>
          <p:cNvPr id="278" name="Google Shape;278;p3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09691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31: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What is Natural Language Processing?</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Natural Language Processing (NLP) is a branch of artificial intelligence that deals with the interaction between computers and human language. It involves the development of models and algorithms that enable computers to understand, interpret, and generate human language in a way that is both meaningful and useful.</a:t>
            </a:r>
            <a:endParaRPr/>
          </a:p>
          <a:p>
            <a:pPr marL="0" lvl="0" indent="0" algn="l" rtl="0">
              <a:spcBef>
                <a:spcPts val="0"/>
              </a:spcBef>
              <a:spcAft>
                <a:spcPts val="0"/>
              </a:spcAft>
              <a:buNone/>
            </a:pPr>
            <a:endParaRPr/>
          </a:p>
        </p:txBody>
      </p:sp>
      <p:sp>
        <p:nvSpPr>
          <p:cNvPr id="285" name="Google Shape;285;p31: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52703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Perceptron is a linear Machine Learning algorithm used for supervised learning for various binary classifiers. This algorithm enables neurons to learn elements and processes them one by one during preparation.</a:t>
            </a:r>
            <a:endParaRPr/>
          </a:p>
        </p:txBody>
      </p:sp>
      <p:sp>
        <p:nvSpPr>
          <p:cNvPr id="148" name="Google Shape;148;p1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 feedforward neural network is a type of artificial neural network where information flows in one direction, from input to output, without any cycles or feedback loops. Backpropagation is a training algorithm used to adjust the weights and biases of a neural network, including feedforward networks, by propagating the error signal backward from the output layer to the input layer. </a:t>
            </a:r>
            <a:endParaRPr dirty="0"/>
          </a:p>
        </p:txBody>
      </p:sp>
      <p:sp>
        <p:nvSpPr>
          <p:cNvPr id="181" name="Google Shape;181;p1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05" name="Google Shape;305;p3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2" name="Google Shape;312;p3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26" name="Google Shape;326;p3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33" name="Google Shape;333;p3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0" name="Google Shape;340;p3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7" name="Google Shape;347;p4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54" name="Google Shape;354;p4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1" name="Google Shape;361;p4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8" name="Google Shape;368;p4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75" name="Google Shape;375;p4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2" name="Google Shape;382;p4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9" name="Google Shape;389;p4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96" name="Google Shape;396;p4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03" name="Google Shape;403;p4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66" name="Google Shape;466;p5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73" name="Google Shape;473;p5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0" name="Google Shape;480;p5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7" name="Google Shape;487;p6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94" name="Google Shape;494;p6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1" name="Google Shape;501;p6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8" name="Google Shape;508;p6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15" name="Google Shape;515;p6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2" name="Google Shape;522;p6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9" name="Google Shape;529;p6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6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34" name="Google Shape;534;p6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40" name="Google Shape;540;p6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1" name="Google Shape;291;p3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8" name="Google Shape;298;p3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19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Input - Input is data that is put into the model for learning and training purposes. </a:t>
            </a: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Weight - Weight helps organize the variables by importance and impact of contribution.</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Transfer function - Transfer function is when all the inputs are summarized and combined into one output variable.</a:t>
            </a:r>
            <a:endParaRPr dirty="0"/>
          </a:p>
          <a:p>
            <a:pPr marL="0" lvl="0" indent="0" algn="l" rtl="0">
              <a:spcBef>
                <a:spcPts val="0"/>
              </a:spcBef>
              <a:spcAft>
                <a:spcPts val="0"/>
              </a:spcAft>
              <a:buNone/>
            </a:pPr>
            <a:r>
              <a:rPr lang="en-US" sz="1200" b="0" i="0" u="sng" strike="noStrike" dirty="0">
                <a:solidFill>
                  <a:schemeClr val="hlink"/>
                </a:solidFill>
                <a:latin typeface="Calibri"/>
                <a:ea typeface="Calibri"/>
                <a:cs typeface="Calibri"/>
                <a:sym typeface="Calibri"/>
                <a:hlinkClick r:id="rId3"/>
              </a:rPr>
              <a:t>Activation function</a:t>
            </a:r>
            <a:r>
              <a:rPr lang="en-US" sz="1200" b="0" i="0" dirty="0">
                <a:solidFill>
                  <a:schemeClr val="dk1"/>
                </a:solidFill>
                <a:latin typeface="Calibri"/>
                <a:ea typeface="Calibri"/>
                <a:cs typeface="Calibri"/>
                <a:sym typeface="Calibri"/>
              </a:rPr>
              <a:t> - The role of the activation function is to decide whether or not a specific neuron should be activated. This decision is based on whether or not the neuron’s input will be important to the prediction process.</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Bias - Bias shifts the value given by the activation function.</a:t>
            </a:r>
            <a:endParaRPr dirty="0"/>
          </a:p>
          <a:p>
            <a:pPr marL="0" lvl="0" indent="0" algn="l" rtl="0">
              <a:spcBef>
                <a:spcPts val="0"/>
              </a:spcBef>
              <a:spcAft>
                <a:spcPts val="0"/>
              </a:spcAft>
              <a:buNone/>
            </a:pPr>
            <a:endParaRPr dirty="0"/>
          </a:p>
        </p:txBody>
      </p:sp>
      <p:sp>
        <p:nvSpPr>
          <p:cNvPr id="121" name="Google Shape;121;p6: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04800" y="76200"/>
            <a:ext cx="103632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000"/>
              <a:buFont typeface="Gill Sans"/>
              <a:buNone/>
              <a:defRPr sz="40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Font typeface="Noto Sans Symbols"/>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4274"/>
              </a:buClr>
              <a:buSzPts val="4400"/>
              <a:buFont typeface="Calibri"/>
              <a:buNone/>
              <a:defRPr sz="4400" b="1" i="0" u="none" strike="noStrike" cap="none">
                <a:solidFill>
                  <a:srgbClr val="00427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p:nvPr/>
        </p:nvSpPr>
        <p:spPr>
          <a:xfrm>
            <a:off x="304800" y="6492876"/>
            <a:ext cx="1046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4274"/>
                </a:solidFill>
                <a:latin typeface="Calibri"/>
                <a:ea typeface="Calibri"/>
                <a:cs typeface="Calibri"/>
                <a:sym typeface="Calibri"/>
              </a:rPr>
              <a:t>Traffic modeling of 4G network under LTE and WiMAX network platform</a:t>
            </a:r>
            <a:endParaRPr/>
          </a:p>
        </p:txBody>
      </p:sp>
      <p:sp>
        <p:nvSpPr>
          <p:cNvPr id="27" name="Google Shape;27;p4"/>
          <p:cNvSpPr txBox="1"/>
          <p:nvPr/>
        </p:nvSpPr>
        <p:spPr>
          <a:xfrm>
            <a:off x="10769600" y="6492876"/>
            <a:ext cx="11068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4274"/>
                </a:solidFill>
                <a:latin typeface="Calibri"/>
                <a:ea typeface="Calibri"/>
                <a:cs typeface="Calibri"/>
                <a:sym typeface="Calibri"/>
              </a:rPr>
              <a:t>‹#›</a:t>
            </a:fld>
            <a:endParaRPr sz="1200">
              <a:solidFill>
                <a:srgbClr val="004274"/>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2389717" y="612775"/>
            <a:ext cx="7315200" cy="4114800"/>
          </a:xfrm>
          <a:prstGeom prst="rect">
            <a:avLst/>
          </a:prstGeom>
          <a:noFill/>
          <a:ln>
            <a:noFill/>
          </a:ln>
        </p:spPr>
      </p:sp>
      <p:sp>
        <p:nvSpPr>
          <p:cNvPr id="65" name="Google Shape;65;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hyperlink" Target="https://www.geeksforgeeks.org/neural-networks-a-beginners-guide/" TargetMode="Externa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hyperlink" Target="https://www.geeksforgeeks.org/ml-stochastic-gradient-descent-sg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the-role-of-softmax-in-neural-networks-detailed-explanation-and-applications/" TargetMode="External"/><Relationship Id="rId2" Type="http://schemas.openxmlformats.org/officeDocument/2006/relationships/hyperlink" Target="https://www.geeksforgeeks.org/relu-activation-function-in-deep-learning/"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eeksforgeeks.org/mean-squared-erro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en.wikipedia.org/wiki/Stochastic_gradient_descent"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227006" y="3815082"/>
            <a:ext cx="7924800"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By-</a:t>
            </a:r>
            <a:endParaRPr/>
          </a:p>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Dr. Jesmin Akhter</a:t>
            </a:r>
            <a:endParaRPr sz="1800" b="0" i="0" u="none" strike="noStrike" cap="none">
              <a:solidFill>
                <a:schemeClr val="accent2"/>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Professor</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Institute of Information Technology</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Jahangirnagar University </a:t>
            </a:r>
            <a:endParaRPr/>
          </a:p>
        </p:txBody>
      </p:sp>
      <p:sp>
        <p:nvSpPr>
          <p:cNvPr id="90" name="Google Shape;90;p14"/>
          <p:cNvSpPr txBox="1"/>
          <p:nvPr/>
        </p:nvSpPr>
        <p:spPr>
          <a:xfrm>
            <a:off x="2705100" y="3048000"/>
            <a:ext cx="6781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Machine Learning</a:t>
            </a:r>
            <a:endParaRPr/>
          </a:p>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ICT-4261</a:t>
            </a:r>
            <a:endParaRPr sz="1800" b="1" i="0" u="none" strike="noStrike" cap="none">
              <a:solidFill>
                <a:srgbClr val="FF0000"/>
              </a:solidFill>
              <a:latin typeface="Calibri"/>
              <a:ea typeface="Calibri"/>
              <a:cs typeface="Calibri"/>
              <a:sym typeface="Calibri"/>
            </a:endParaRPr>
          </a:p>
        </p:txBody>
      </p:sp>
      <p:pic>
        <p:nvPicPr>
          <p:cNvPr id="91" name="Google Shape;91;p14" descr="http://upload.wikimedia.org/wikipedia/en/0/0a/JU-logo.png"/>
          <p:cNvPicPr preferRelativeResize="0"/>
          <p:nvPr/>
        </p:nvPicPr>
        <p:blipFill rotWithShape="1">
          <a:blip r:embed="rId3">
            <a:alphaModFix/>
          </a:blip>
          <a:srcRect/>
          <a:stretch/>
        </p:blipFill>
        <p:spPr>
          <a:xfrm>
            <a:off x="5486400" y="1400685"/>
            <a:ext cx="1025156" cy="1206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8" name="Google Shape;138;p2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Input Layer</a:t>
            </a:r>
            <a:endParaRPr/>
          </a:p>
          <a:p>
            <a:pPr marL="342900" lvl="0" indent="-342900" algn="l" rtl="0">
              <a:spcBef>
                <a:spcPts val="400"/>
              </a:spcBef>
              <a:spcAft>
                <a:spcPts val="0"/>
              </a:spcAft>
              <a:buClr>
                <a:schemeClr val="dk1"/>
              </a:buClr>
              <a:buSzPts val="2000"/>
              <a:buFont typeface="Noto Sans Symbols"/>
              <a:buChar char="✔"/>
            </a:pPr>
            <a:r>
              <a:rPr lang="en-US"/>
              <a:t>The data that we feed to the model is loaded into the input layer from external sources like a CSV file or a web service. It is the only visible layer in the complete Neural Network architecture that passes the complete information from the outside world without any computation.</a:t>
            </a:r>
            <a:endParaRPr/>
          </a:p>
          <a:p>
            <a:pPr marL="342900" lvl="0" indent="-342900" algn="l" rtl="0">
              <a:spcBef>
                <a:spcPts val="400"/>
              </a:spcBef>
              <a:spcAft>
                <a:spcPts val="0"/>
              </a:spcAft>
              <a:buClr>
                <a:schemeClr val="dk1"/>
              </a:buClr>
              <a:buSzPts val="2000"/>
              <a:buFont typeface="Noto Sans Symbols"/>
              <a:buChar char="✔"/>
            </a:pPr>
            <a:r>
              <a:rPr lang="en-US" b="1"/>
              <a:t>Hidden Layers</a:t>
            </a:r>
            <a:endParaRPr/>
          </a:p>
          <a:p>
            <a:pPr marL="342900" lvl="0" indent="-342900" algn="l" rtl="0">
              <a:spcBef>
                <a:spcPts val="400"/>
              </a:spcBef>
              <a:spcAft>
                <a:spcPts val="0"/>
              </a:spcAft>
              <a:buClr>
                <a:schemeClr val="dk1"/>
              </a:buClr>
              <a:buSzPts val="2000"/>
              <a:buFont typeface="Noto Sans Symbols"/>
              <a:buChar char="✔"/>
            </a:pPr>
            <a:r>
              <a:rPr lang="en-US"/>
              <a:t>The hidden layers are what makes deep learning what it is today. They are intermediate layers that do all the computations and extract the features from the data.</a:t>
            </a:r>
            <a:endParaRPr/>
          </a:p>
          <a:p>
            <a:pPr marL="342900" lvl="0" indent="-342900" algn="l" rtl="0">
              <a:spcBef>
                <a:spcPts val="400"/>
              </a:spcBef>
              <a:spcAft>
                <a:spcPts val="0"/>
              </a:spcAft>
              <a:buClr>
                <a:schemeClr val="dk1"/>
              </a:buClr>
              <a:buSzPts val="2000"/>
              <a:buFont typeface="Noto Sans Symbols"/>
              <a:buChar char="✔"/>
            </a:pPr>
            <a:r>
              <a:rPr lang="en-US"/>
              <a:t>There can be multiple interconnected hidden layers that account for searching different hidden features in the data. For example, in image processing, the first hidden layers are responsible for higher-level features like edges, shapes, or boundaries. On the other hand, the later hidden layers perform more complicated tasks like identifying complete objects (a car, a building, a person).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44" name="Google Shape;144;p2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Output Layer </a:t>
            </a:r>
            <a:endParaRPr/>
          </a:p>
          <a:p>
            <a:pPr marL="342900" lvl="0" indent="-342900" algn="l" rtl="0">
              <a:spcBef>
                <a:spcPts val="400"/>
              </a:spcBef>
              <a:spcAft>
                <a:spcPts val="0"/>
              </a:spcAft>
              <a:buClr>
                <a:schemeClr val="dk1"/>
              </a:buClr>
              <a:buSzPts val="2000"/>
              <a:buFont typeface="Noto Sans Symbols"/>
              <a:buChar char="✔"/>
            </a:pPr>
            <a:r>
              <a:rPr lang="en-US"/>
              <a:t>The output layer takes input from preceding hidden layers and comes to a final prediction based on the model’s learnings. It is the most important layer where we get the final result.</a:t>
            </a:r>
            <a:endParaRPr/>
          </a:p>
          <a:p>
            <a:pPr marL="342900" lvl="0" indent="-342900" algn="l" rtl="0">
              <a:spcBef>
                <a:spcPts val="400"/>
              </a:spcBef>
              <a:spcAft>
                <a:spcPts val="0"/>
              </a:spcAft>
              <a:buClr>
                <a:schemeClr val="dk1"/>
              </a:buClr>
              <a:buSzPts val="2000"/>
              <a:buFont typeface="Noto Sans Symbols"/>
              <a:buChar char="✔"/>
            </a:pPr>
            <a:r>
              <a:rPr lang="en-US"/>
              <a:t>In the case of classification/regression models, the output layer generally has a single node. However, it is completely problem-specific and dependent on the way the model was built.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609600" y="585727"/>
            <a:ext cx="10972800" cy="1143000"/>
          </a:xfrm>
          <a:prstGeom prst="rect">
            <a:avLst/>
          </a:prstGeom>
          <a:noFill/>
          <a:ln>
            <a:noFill/>
          </a:ln>
        </p:spPr>
        <p:txBody>
          <a:bodyPr spcFirstLastPara="1" wrap="square" lIns="91425" tIns="45700" rIns="91425" bIns="45700" anchor="t" anchorCtr="0">
            <a:noAutofit/>
          </a:bodyPr>
          <a:lstStyle/>
          <a:p>
            <a:pPr lvl="0">
              <a:buSzPts val="2000"/>
            </a:pPr>
            <a:r>
              <a:rPr lang="en-US" sz="3200" b="1" dirty="0"/>
              <a:t>Why Neural Network Architecture is important</a:t>
            </a:r>
            <a:endParaRPr lang="en-US" sz="3200" dirty="0"/>
          </a:p>
        </p:txBody>
      </p:sp>
      <p:sp>
        <p:nvSpPr>
          <p:cNvPr id="281" name="Google Shape;281;p4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dirty="0"/>
              <a:t>Neural Network Architecture is crucial for several reasons:</a:t>
            </a:r>
            <a:endParaRPr dirty="0"/>
          </a:p>
          <a:p>
            <a:pPr marL="742950" lvl="1" indent="-285750" algn="l" rtl="0">
              <a:spcBef>
                <a:spcPts val="400"/>
              </a:spcBef>
              <a:spcAft>
                <a:spcPts val="0"/>
              </a:spcAft>
              <a:buClr>
                <a:schemeClr val="dk1"/>
              </a:buClr>
              <a:buSzPts val="2000"/>
              <a:buChar char="–"/>
            </a:pPr>
            <a:r>
              <a:rPr lang="en-US" b="1" dirty="0"/>
              <a:t>Enhanced data processing:</a:t>
            </a:r>
            <a:r>
              <a:rPr lang="en-US" dirty="0"/>
              <a:t> Neural networks can handle large volumes of complex data, making them effective in tasks such as image recognition, natural language processing, and </a:t>
            </a:r>
            <a:r>
              <a:rPr lang="en-US" b="1" dirty="0"/>
              <a:t>sentiment analysis</a:t>
            </a:r>
            <a:r>
              <a:rPr lang="en-US" dirty="0"/>
              <a:t>.</a:t>
            </a:r>
            <a:endParaRPr dirty="0"/>
          </a:p>
          <a:p>
            <a:pPr marL="742950" lvl="1" indent="-285750" algn="l" rtl="0">
              <a:spcBef>
                <a:spcPts val="400"/>
              </a:spcBef>
              <a:spcAft>
                <a:spcPts val="0"/>
              </a:spcAft>
              <a:buClr>
                <a:schemeClr val="dk1"/>
              </a:buClr>
              <a:buSzPts val="2000"/>
              <a:buChar char="–"/>
            </a:pPr>
            <a:r>
              <a:rPr lang="en-US" b="1" dirty="0"/>
              <a:t>Flexibility and adaptability:</a:t>
            </a:r>
            <a:r>
              <a:rPr lang="en-US" dirty="0"/>
              <a:t> The architecture can be customized and optimized for different data types and problem domains, allowing businesses to tailor neural networks to their specific needs.</a:t>
            </a:r>
            <a:endParaRPr dirty="0"/>
          </a:p>
          <a:p>
            <a:pPr marL="742950" lvl="1" indent="-285750" algn="l" rtl="0">
              <a:spcBef>
                <a:spcPts val="400"/>
              </a:spcBef>
              <a:spcAft>
                <a:spcPts val="0"/>
              </a:spcAft>
              <a:buClr>
                <a:schemeClr val="dk1"/>
              </a:buClr>
              <a:buSzPts val="2000"/>
              <a:buChar char="–"/>
            </a:pPr>
            <a:r>
              <a:rPr lang="en-US" b="1" dirty="0"/>
              <a:t>Improved accuracy:</a:t>
            </a:r>
            <a:r>
              <a:rPr lang="en-US" dirty="0"/>
              <a:t> Well-designed architectures can improve the accuracy of predictions or classifications by capturing complex patterns and relationships in the data.</a:t>
            </a:r>
            <a:endParaRPr dirty="0"/>
          </a:p>
          <a:p>
            <a:pPr marL="742950" lvl="1" indent="-285750" algn="l" rtl="0">
              <a:spcBef>
                <a:spcPts val="400"/>
              </a:spcBef>
              <a:spcAft>
                <a:spcPts val="0"/>
              </a:spcAft>
              <a:buClr>
                <a:schemeClr val="dk1"/>
              </a:buClr>
              <a:buSzPts val="2000"/>
              <a:buChar char="–"/>
            </a:pPr>
            <a:r>
              <a:rPr lang="en-US" b="1" dirty="0"/>
              <a:t>Automatic feature extraction:</a:t>
            </a:r>
            <a:r>
              <a:rPr lang="en-US" dirty="0"/>
              <a:t> Neural network architectures can automatically learn and extract relevant features from </a:t>
            </a:r>
            <a:r>
              <a:rPr lang="en-US" b="1" dirty="0"/>
              <a:t>raw data</a:t>
            </a:r>
            <a:r>
              <a:rPr lang="en-US" dirty="0"/>
              <a:t>, eliminating the need for manual feature engineering.</a:t>
            </a:r>
            <a:endParaRPr dirty="0"/>
          </a:p>
        </p:txBody>
      </p:sp>
    </p:spTree>
    <p:extLst>
      <p:ext uri="{BB962C8B-B14F-4D97-AF65-F5344CB8AC3E}">
        <p14:creationId xmlns:p14="http://schemas.microsoft.com/office/powerpoint/2010/main" val="413680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457200" lvl="1">
              <a:spcBef>
                <a:spcPts val="400"/>
              </a:spcBef>
              <a:buClr>
                <a:schemeClr val="dk1"/>
              </a:buClr>
              <a:buSzPts val="2000"/>
            </a:pPr>
            <a:r>
              <a:rPr lang="en-US" sz="2800" b="1" dirty="0">
                <a:latin typeface="Gill Sans" panose="020B0604020202020204" charset="0"/>
              </a:rPr>
              <a:t>Neural Network Architecture finds applications in various domains, including:</a:t>
            </a:r>
          </a:p>
        </p:txBody>
      </p:sp>
      <p:sp>
        <p:nvSpPr>
          <p:cNvPr id="288" name="Google Shape;288;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b="1" dirty="0"/>
              <a:t>Image and speech recognition:</a:t>
            </a:r>
            <a:r>
              <a:rPr lang="en-US" dirty="0"/>
              <a:t> Neural networks can identify objects, people, and speech patterns in images and audio.</a:t>
            </a:r>
            <a:endParaRPr dirty="0"/>
          </a:p>
          <a:p>
            <a:pPr marL="742950" lvl="1" indent="-285750" algn="l" rtl="0">
              <a:spcBef>
                <a:spcPts val="400"/>
              </a:spcBef>
              <a:spcAft>
                <a:spcPts val="0"/>
              </a:spcAft>
              <a:buClr>
                <a:schemeClr val="dk1"/>
              </a:buClr>
              <a:buSzPts val="2000"/>
              <a:buChar char="–"/>
            </a:pPr>
            <a:r>
              <a:rPr lang="en-US" b="1" dirty="0"/>
              <a:t>Natural language processing</a:t>
            </a:r>
            <a:r>
              <a:rPr lang="en-US" dirty="0"/>
              <a:t>: Neural networks can understand and generate human language, enabling chatbots, machine translation, and sentiment analysis.</a:t>
            </a:r>
            <a:endParaRPr dirty="0"/>
          </a:p>
          <a:p>
            <a:pPr marL="742950" lvl="1" indent="-285750" algn="l" rtl="0">
              <a:spcBef>
                <a:spcPts val="400"/>
              </a:spcBef>
              <a:spcAft>
                <a:spcPts val="0"/>
              </a:spcAft>
              <a:buClr>
                <a:schemeClr val="dk1"/>
              </a:buClr>
              <a:buSzPts val="2000"/>
              <a:buChar char="–"/>
            </a:pPr>
            <a:r>
              <a:rPr lang="en-US" b="1" dirty="0"/>
              <a:t>Recommendation systems:</a:t>
            </a:r>
            <a:r>
              <a:rPr lang="en-US" dirty="0"/>
              <a:t> Neural networks can analyze user behavior and preferences to provide personalized recommendations, as seen in streaming platforms, e-commerce, and social media.</a:t>
            </a:r>
            <a:endParaRPr dirty="0"/>
          </a:p>
          <a:p>
            <a:pPr marL="742950" lvl="1" indent="-285750" algn="l" rtl="0">
              <a:spcBef>
                <a:spcPts val="400"/>
              </a:spcBef>
              <a:spcAft>
                <a:spcPts val="0"/>
              </a:spcAft>
              <a:buClr>
                <a:schemeClr val="dk1"/>
              </a:buClr>
              <a:buSzPts val="2000"/>
              <a:buChar char="–"/>
            </a:pPr>
            <a:r>
              <a:rPr lang="en-US" b="1" dirty="0"/>
              <a:t>Financial forecasting:</a:t>
            </a:r>
            <a:r>
              <a:rPr lang="en-US" dirty="0"/>
              <a:t> Neural networks can predict stock prices, market trends, and financial risks by analyzing historical data.</a:t>
            </a:r>
            <a:endParaRPr dirty="0"/>
          </a:p>
          <a:p>
            <a:pPr marL="742950" lvl="1" indent="-285750" algn="l" rtl="0">
              <a:spcBef>
                <a:spcPts val="400"/>
              </a:spcBef>
              <a:spcAft>
                <a:spcPts val="0"/>
              </a:spcAft>
              <a:buClr>
                <a:schemeClr val="dk1"/>
              </a:buClr>
              <a:buSzPts val="2000"/>
              <a:buChar char="–"/>
            </a:pPr>
            <a:r>
              <a:rPr lang="en-US" b="1" dirty="0"/>
              <a:t>Healthcare diagnostics:</a:t>
            </a:r>
            <a:r>
              <a:rPr lang="en-US" dirty="0"/>
              <a:t> Neural networks can assist in disease diagnosis, medical imaging analysis, and drug discovery.</a:t>
            </a:r>
            <a:endParaRPr dirty="0"/>
          </a:p>
        </p:txBody>
      </p:sp>
    </p:spTree>
    <p:extLst>
      <p:ext uri="{BB962C8B-B14F-4D97-AF65-F5344CB8AC3E}">
        <p14:creationId xmlns:p14="http://schemas.microsoft.com/office/powerpoint/2010/main" val="340725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Standard Neural Networks</a:t>
            </a:r>
            <a:endParaRPr sz="3600"/>
          </a:p>
        </p:txBody>
      </p:sp>
      <p:sp>
        <p:nvSpPr>
          <p:cNvPr id="151" name="Google Shape;151;p23"/>
          <p:cNvSpPr txBox="1">
            <a:spLocks noGrp="1"/>
          </p:cNvSpPr>
          <p:nvPr>
            <p:ph type="body" idx="1"/>
          </p:nvPr>
        </p:nvSpPr>
        <p:spPr>
          <a:xfrm>
            <a:off x="609600" y="1219200"/>
            <a:ext cx="10972800" cy="521176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b="1" dirty="0"/>
              <a:t>The Perceptron</a:t>
            </a:r>
            <a:endParaRPr dirty="0"/>
          </a:p>
          <a:p>
            <a:pPr marL="342900" lvl="0" indent="-342900" algn="just" rtl="0">
              <a:spcBef>
                <a:spcPts val="400"/>
              </a:spcBef>
              <a:spcAft>
                <a:spcPts val="0"/>
              </a:spcAft>
              <a:buClr>
                <a:schemeClr val="dk1"/>
              </a:buClr>
              <a:buSzPts val="2000"/>
              <a:buChar char="✔"/>
            </a:pPr>
            <a:r>
              <a:rPr lang="en-US" dirty="0"/>
              <a:t>Perceptron is the simplest Neural Network architecture. it acts as a single-layer neural network with four main parameters, i.e., </a:t>
            </a:r>
            <a:r>
              <a:rPr lang="en-US" b="1" dirty="0"/>
              <a:t>input values, weights and Bias, net sum, and an activation function.</a:t>
            </a:r>
            <a:endParaRPr dirty="0"/>
          </a:p>
          <a:p>
            <a:pPr marL="342900" lvl="0" indent="-342900" algn="just" rtl="0">
              <a:spcBef>
                <a:spcPts val="400"/>
              </a:spcBef>
              <a:spcAft>
                <a:spcPts val="0"/>
              </a:spcAft>
              <a:buClr>
                <a:schemeClr val="dk1"/>
              </a:buClr>
              <a:buSzPts val="2000"/>
              <a:buChar char="✔"/>
            </a:pPr>
            <a:r>
              <a:rPr lang="en-US" dirty="0"/>
              <a:t>It is a type of  Neural Network that takes a number of inputs, applies certain mathematical operations on these inputs, and produces an output. It takes a vector of real values inputs, performs a linear combination of each attribute with the corresponding weight assigned to each of them.</a:t>
            </a:r>
            <a:endParaRPr dirty="0"/>
          </a:p>
          <a:p>
            <a:pPr marL="342900" lvl="0" indent="-342900" algn="just" rtl="0">
              <a:spcBef>
                <a:spcPts val="400"/>
              </a:spcBef>
              <a:spcAft>
                <a:spcPts val="0"/>
              </a:spcAft>
              <a:buClr>
                <a:schemeClr val="dk1"/>
              </a:buClr>
              <a:buSzPts val="2000"/>
              <a:buChar char="✔"/>
            </a:pPr>
            <a:r>
              <a:rPr lang="en-US" dirty="0"/>
              <a:t>The weighted input is summed into a single value and passed through an activation function. </a:t>
            </a:r>
            <a:endParaRPr dirty="0"/>
          </a:p>
          <a:p>
            <a:pPr marL="342900" lvl="0" indent="-342900" algn="just" rtl="0">
              <a:spcBef>
                <a:spcPts val="400"/>
              </a:spcBef>
              <a:spcAft>
                <a:spcPts val="0"/>
              </a:spcAft>
              <a:buClr>
                <a:schemeClr val="dk1"/>
              </a:buClr>
              <a:buSzPts val="2000"/>
              <a:buChar char="✔"/>
            </a:pPr>
            <a:r>
              <a:rPr lang="en-US" dirty="0"/>
              <a:t>These perceptron units are combined to form a bigger Artificial Neural Network architecture.</a:t>
            </a:r>
            <a:endParaRPr dirty="0"/>
          </a:p>
          <a:p>
            <a:pPr marL="342900" lvl="0" indent="-215900" algn="just" rtl="0">
              <a:spcBef>
                <a:spcPts val="400"/>
              </a:spcBef>
              <a:spcAft>
                <a:spcPts val="0"/>
              </a:spcAft>
              <a:buClr>
                <a:schemeClr val="dk1"/>
              </a:buClr>
              <a:buSzPts val="2000"/>
              <a:buNone/>
            </a:pPr>
            <a:endParaRPr dirty="0"/>
          </a:p>
        </p:txBody>
      </p:sp>
      <p:pic>
        <p:nvPicPr>
          <p:cNvPr id="152" name="Google Shape;152;p23"/>
          <p:cNvPicPr preferRelativeResize="0"/>
          <p:nvPr/>
        </p:nvPicPr>
        <p:blipFill rotWithShape="1">
          <a:blip r:embed="rId3">
            <a:alphaModFix/>
          </a:blip>
          <a:srcRect/>
          <a:stretch/>
        </p:blipFill>
        <p:spPr>
          <a:xfrm>
            <a:off x="3914550" y="4349893"/>
            <a:ext cx="4362899" cy="23557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58" name="Google Shape;158;p24"/>
          <p:cNvSpPr txBox="1">
            <a:spLocks noGrp="1"/>
          </p:cNvSpPr>
          <p:nvPr>
            <p:ph type="body" idx="1"/>
          </p:nvPr>
        </p:nvSpPr>
        <p:spPr>
          <a:xfrm>
            <a:off x="392777" y="949744"/>
            <a:ext cx="11695525" cy="590825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ct val="100000"/>
              <a:buFont typeface="Noto Sans Symbols"/>
              <a:buChar char="✔"/>
            </a:pPr>
            <a:r>
              <a:rPr lang="en-US" sz="1900" b="1" dirty="0">
                <a:latin typeface="Gill Sans" panose="020B0604020202020204" charset="0"/>
              </a:rPr>
              <a:t>Input values: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This is the primary component of Perceptron which accepts the initial data into the system for further processing. Each input node contains a real numerical value.</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Wight and Bias: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Activation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These are the final and important components that help to determine whether the neuron will fire or not. Activation Function can be considered primarily as a step function.</a:t>
            </a:r>
            <a:endParaRPr sz="1900" dirty="0">
              <a:latin typeface="Gill Sans" panose="020B0604020202020204" charset="0"/>
            </a:endParaRPr>
          </a:p>
          <a:p>
            <a:pPr marL="342900" indent="-342900">
              <a:spcBef>
                <a:spcPts val="340"/>
              </a:spcBef>
              <a:buSzPct val="100000"/>
            </a:pPr>
            <a:endParaRPr lang="en-US" sz="1900" b="1" dirty="0">
              <a:latin typeface="Gill Sans" panose="020B0604020202020204" charset="0"/>
            </a:endParaRPr>
          </a:p>
          <a:p>
            <a:pPr marL="342900" indent="-342900">
              <a:spcBef>
                <a:spcPts val="340"/>
              </a:spcBef>
              <a:buSzPct val="100000"/>
            </a:pPr>
            <a:r>
              <a:rPr lang="en-US" sz="1900" b="1" dirty="0">
                <a:latin typeface="Gill Sans" panose="020B0604020202020204" charset="0"/>
              </a:rPr>
              <a:t>Types of Activation functions:</a:t>
            </a:r>
            <a:endParaRPr sz="1900" b="1"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Step function, and</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Sigmoid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 data scientist uses the activation function to take a subjective decision based on various problem statements and forms the desired outputs. Activation function may differ (e.g., Sign, Step, and Sigmoid) in perceptron models by checking whether the learning process is slow or has vanishing or exploding gradients.</a:t>
            </a:r>
            <a:endParaRPr sz="1900" dirty="0">
              <a:latin typeface="Gill Sans" panose="020B0604020202020204" charset="0"/>
            </a:endParaRPr>
          </a:p>
          <a:p>
            <a:pPr marL="0" lvl="0" indent="0" algn="l" rtl="0">
              <a:spcBef>
                <a:spcPts val="340"/>
              </a:spcBef>
              <a:spcAft>
                <a:spcPts val="0"/>
              </a:spcAft>
              <a:buClr>
                <a:schemeClr val="dk1"/>
              </a:buClr>
              <a:buSzPct val="100000"/>
              <a:buNone/>
            </a:pPr>
            <a:endParaRPr sz="1900" dirty="0">
              <a:latin typeface="Gill Sans" panose="020B0604020202020204" charset="0"/>
            </a:endParaRPr>
          </a:p>
        </p:txBody>
      </p:sp>
      <p:pic>
        <p:nvPicPr>
          <p:cNvPr id="159" name="Google Shape;159;p24"/>
          <p:cNvPicPr preferRelativeResize="0"/>
          <p:nvPr/>
        </p:nvPicPr>
        <p:blipFill rotWithShape="1">
          <a:blip r:embed="rId3">
            <a:alphaModFix/>
          </a:blip>
          <a:srcRect/>
          <a:stretch/>
        </p:blipFill>
        <p:spPr>
          <a:xfrm>
            <a:off x="6400799" y="4089319"/>
            <a:ext cx="3742442" cy="15856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b="1"/>
          </a:p>
        </p:txBody>
      </p:sp>
      <p:sp>
        <p:nvSpPr>
          <p:cNvPr id="165" name="Google Shape;165;p2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In Machine Learning, Perceptron is considered as a single-layer neural network that consists of four main parameters named input values (Input nodes), weights and Bias, net sum, and an activation function. The perceptron model begins with the multiplication of all input values and their weights, then adds these values together to create the weighted sum. Then this weighted sum is applied to the activation function 'f' to obtain the desired output. This activation function is also known as the </a:t>
            </a:r>
            <a:r>
              <a:rPr lang="en-US" b="1"/>
              <a:t>step function</a:t>
            </a:r>
            <a:r>
              <a:rPr lang="en-US"/>
              <a:t> and is represented by </a:t>
            </a:r>
            <a:r>
              <a:rPr lang="en-US" b="1"/>
              <a:t>'f'</a:t>
            </a:r>
            <a:r>
              <a:rPr lang="en-US"/>
              <a:t>.</a:t>
            </a:r>
            <a:endParaRPr/>
          </a:p>
        </p:txBody>
      </p:sp>
      <p:pic>
        <p:nvPicPr>
          <p:cNvPr id="166" name="Google Shape;166;p25"/>
          <p:cNvPicPr preferRelativeResize="0"/>
          <p:nvPr/>
        </p:nvPicPr>
        <p:blipFill rotWithShape="1">
          <a:blip r:embed="rId3">
            <a:alphaModFix/>
          </a:blip>
          <a:srcRect/>
          <a:stretch/>
        </p:blipFill>
        <p:spPr>
          <a:xfrm>
            <a:off x="3581400" y="3619239"/>
            <a:ext cx="6171835" cy="3162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a:p>
        </p:txBody>
      </p:sp>
      <p:sp>
        <p:nvSpPr>
          <p:cNvPr id="172" name="Google Shape;172;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Font typeface="Noto Sans Symbols"/>
              <a:buChar char="✔"/>
            </a:pPr>
            <a:r>
              <a:rPr lang="en-US"/>
              <a:t>This step function or Activation function plays a vital role in ensuring that output is mapped between required values (0,1) or (-1,1). It is important to note that the weight of input is indicative of the strength of a node. Similarly, an input's bias value gives the ability to shift the activation function curve up or down.</a:t>
            </a:r>
            <a:endParaRPr/>
          </a:p>
          <a:p>
            <a:pPr marL="342900" lvl="0" indent="-342900" algn="l" rtl="0">
              <a:spcBef>
                <a:spcPts val="370"/>
              </a:spcBef>
              <a:spcAft>
                <a:spcPts val="0"/>
              </a:spcAft>
              <a:buClr>
                <a:schemeClr val="dk1"/>
              </a:buClr>
              <a:buSzPct val="100000"/>
              <a:buFont typeface="Noto Sans Symbols"/>
              <a:buChar char="✔"/>
            </a:pPr>
            <a:r>
              <a:rPr lang="en-US"/>
              <a:t>Perceptron model works in two important steps as follows:</a:t>
            </a:r>
            <a:endParaRPr/>
          </a:p>
          <a:p>
            <a:pPr marL="0" lvl="0" indent="0" algn="l" rtl="0">
              <a:spcBef>
                <a:spcPts val="370"/>
              </a:spcBef>
              <a:spcAft>
                <a:spcPts val="0"/>
              </a:spcAft>
              <a:buClr>
                <a:schemeClr val="dk1"/>
              </a:buClr>
              <a:buSzPct val="100000"/>
              <a:buNone/>
            </a:pPr>
            <a:r>
              <a:rPr lang="en-US" b="1"/>
              <a:t>Step-1</a:t>
            </a:r>
            <a:endParaRPr/>
          </a:p>
          <a:p>
            <a:pPr marL="342900" lvl="0" indent="-342900" algn="l" rtl="0">
              <a:spcBef>
                <a:spcPts val="370"/>
              </a:spcBef>
              <a:spcAft>
                <a:spcPts val="0"/>
              </a:spcAft>
              <a:buClr>
                <a:schemeClr val="dk1"/>
              </a:buClr>
              <a:buSzPct val="100000"/>
              <a:buFont typeface="Noto Sans Symbols"/>
              <a:buChar char="✔"/>
            </a:pPr>
            <a:r>
              <a:rPr lang="en-US"/>
              <a:t>In the first step first, multiply all input values with corresponding weight values and then add them to determine the weighted sum. Mathematically, we can calculate the weighted sum as follows:</a:t>
            </a:r>
            <a:endParaRPr/>
          </a:p>
          <a:p>
            <a:pPr marL="342900" lvl="0" indent="-342900" algn="l" rtl="0">
              <a:spcBef>
                <a:spcPts val="370"/>
              </a:spcBef>
              <a:spcAft>
                <a:spcPts val="0"/>
              </a:spcAft>
              <a:buClr>
                <a:schemeClr val="dk1"/>
              </a:buClr>
              <a:buSzPct val="100000"/>
              <a:buFont typeface="Noto Sans Symbols"/>
              <a:buChar char="✔"/>
            </a:pPr>
            <a:r>
              <a:rPr lang="en-US"/>
              <a:t>∑wi*xi = x1*w1 + x2*w2 +…wn*xn</a:t>
            </a:r>
            <a:endParaRPr/>
          </a:p>
          <a:p>
            <a:pPr marL="342900" lvl="0" indent="-342900" algn="l" rtl="0">
              <a:spcBef>
                <a:spcPts val="370"/>
              </a:spcBef>
              <a:spcAft>
                <a:spcPts val="0"/>
              </a:spcAft>
              <a:buClr>
                <a:schemeClr val="dk1"/>
              </a:buClr>
              <a:buSzPct val="100000"/>
              <a:buFont typeface="Noto Sans Symbols"/>
              <a:buChar char="✔"/>
            </a:pPr>
            <a:r>
              <a:rPr lang="en-US"/>
              <a:t>Add a special term called </a:t>
            </a:r>
            <a:r>
              <a:rPr lang="en-US" b="1"/>
              <a:t>bias 'b'</a:t>
            </a:r>
            <a:r>
              <a:rPr lang="en-US"/>
              <a:t> to this weighted sum to improve the model's performance.</a:t>
            </a:r>
            <a:endParaRPr/>
          </a:p>
          <a:p>
            <a:pPr marL="342900" lvl="0" indent="-342900" algn="l" rtl="0">
              <a:spcBef>
                <a:spcPts val="370"/>
              </a:spcBef>
              <a:spcAft>
                <a:spcPts val="0"/>
              </a:spcAft>
              <a:buClr>
                <a:schemeClr val="dk1"/>
              </a:buClr>
              <a:buSzPct val="100000"/>
              <a:buFont typeface="Noto Sans Symbols"/>
              <a:buChar char="✔"/>
            </a:pPr>
            <a:r>
              <a:rPr lang="en-US" b="1"/>
              <a:t>∑wi*xi + b</a:t>
            </a:r>
            <a:endParaRPr/>
          </a:p>
          <a:p>
            <a:pPr marL="342900" lvl="0" indent="-225425" algn="l" rtl="0">
              <a:spcBef>
                <a:spcPts val="370"/>
              </a:spcBef>
              <a:spcAft>
                <a:spcPts val="0"/>
              </a:spcAft>
              <a:buClr>
                <a:schemeClr val="dk1"/>
              </a:buClr>
              <a:buSzPct val="100000"/>
              <a:buFont typeface="Noto Sans Symbols"/>
              <a:buNone/>
            </a:pPr>
            <a:endParaRPr/>
          </a:p>
          <a:p>
            <a:pPr marL="0" lvl="0" indent="0" algn="l" rtl="0">
              <a:spcBef>
                <a:spcPts val="370"/>
              </a:spcBef>
              <a:spcAft>
                <a:spcPts val="0"/>
              </a:spcAft>
              <a:buClr>
                <a:schemeClr val="dk1"/>
              </a:buClr>
              <a:buSzPct val="100000"/>
              <a:buNone/>
            </a:pPr>
            <a:r>
              <a:rPr lang="en-US" b="1"/>
              <a:t>Step-2</a:t>
            </a:r>
            <a:endParaRPr/>
          </a:p>
          <a:p>
            <a:pPr marL="342900" lvl="0" indent="-342900" algn="l" rtl="0">
              <a:spcBef>
                <a:spcPts val="370"/>
              </a:spcBef>
              <a:spcAft>
                <a:spcPts val="0"/>
              </a:spcAft>
              <a:buClr>
                <a:schemeClr val="dk1"/>
              </a:buClr>
              <a:buSzPct val="100000"/>
              <a:buFont typeface="Noto Sans Symbols"/>
              <a:buChar char="✔"/>
            </a:pPr>
            <a:r>
              <a:rPr lang="en-US"/>
              <a:t>In the second step, an activation function is applied with the above-mentioned weighted sum, which gives us output either in binary form or a continuous value as follows:</a:t>
            </a:r>
            <a:endParaRPr/>
          </a:p>
          <a:p>
            <a:pPr marL="342900" lvl="0" indent="-342900" algn="l" rtl="0">
              <a:spcBef>
                <a:spcPts val="370"/>
              </a:spcBef>
              <a:spcAft>
                <a:spcPts val="0"/>
              </a:spcAft>
              <a:buClr>
                <a:schemeClr val="dk1"/>
              </a:buClr>
              <a:buSzPct val="100000"/>
              <a:buFont typeface="Noto Sans Symbols"/>
              <a:buChar char="✔"/>
            </a:pPr>
            <a:r>
              <a:rPr lang="en-US" b="1"/>
              <a:t>Y = f(∑wi*xi + 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78" name="Google Shape;178;p27"/>
          <p:cNvSpPr txBox="1">
            <a:spLocks noGrp="1"/>
          </p:cNvSpPr>
          <p:nvPr>
            <p:ph type="body" idx="1"/>
          </p:nvPr>
        </p:nvSpPr>
        <p:spPr>
          <a:xfrm>
            <a:off x="157110" y="1119437"/>
            <a:ext cx="11503843" cy="573385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ct val="100000"/>
              <a:buFont typeface="Noto Sans Symbols"/>
              <a:buChar char="✔"/>
            </a:pPr>
            <a:r>
              <a:rPr lang="en-US" sz="1800" dirty="0"/>
              <a:t>Based on the layers, Perceptron models are divided into two types. These are as follows:</a:t>
            </a:r>
            <a:endParaRPr sz="1800" dirty="0"/>
          </a:p>
          <a:p>
            <a:pPr marL="742950" lvl="1" indent="-285750" algn="l" rtl="0">
              <a:lnSpc>
                <a:spcPct val="120000"/>
              </a:lnSpc>
              <a:spcBef>
                <a:spcPts val="370"/>
              </a:spcBef>
              <a:spcAft>
                <a:spcPts val="0"/>
              </a:spcAft>
              <a:buClr>
                <a:schemeClr val="dk1"/>
              </a:buClr>
              <a:buSzPct val="100000"/>
              <a:buChar char="–"/>
            </a:pPr>
            <a:r>
              <a:rPr lang="en-US" sz="1800" dirty="0"/>
              <a:t>Single-layer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dirty="0"/>
              <a:t>Multi-layer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b="1" dirty="0"/>
              <a:t>Single Layer Perceptron Model</a:t>
            </a:r>
            <a:r>
              <a:rPr lang="en-US" sz="1800" dirty="0"/>
              <a:t>:</a:t>
            </a:r>
            <a:endParaRPr sz="1800" dirty="0"/>
          </a:p>
          <a:p>
            <a:pPr marL="1143000" lvl="2" indent="-228600" algn="l" rtl="0">
              <a:lnSpc>
                <a:spcPct val="120000"/>
              </a:lnSpc>
              <a:spcBef>
                <a:spcPts val="370"/>
              </a:spcBef>
              <a:spcAft>
                <a:spcPts val="0"/>
              </a:spcAft>
              <a:buClr>
                <a:schemeClr val="dk1"/>
              </a:buClr>
              <a:buSzPct val="100000"/>
              <a:buChar char="•"/>
            </a:pPr>
            <a:r>
              <a:rPr lang="en-US" sz="1800" dirty="0"/>
              <a:t>This is one of the easiest Artificial neural networks (ANN) types. A single-layered perceptron model consists feed-forward network and also includes a threshold transfer function inside the model. The main objective of the single-layer perceptron model is to analyze the linearly separable objects with binary outcomes.</a:t>
            </a:r>
            <a:endParaRPr sz="1800" dirty="0"/>
          </a:p>
          <a:p>
            <a:pPr marL="1143000" lvl="2" indent="-228600" algn="l" rtl="0">
              <a:lnSpc>
                <a:spcPct val="120000"/>
              </a:lnSpc>
              <a:spcBef>
                <a:spcPts val="370"/>
              </a:spcBef>
              <a:spcAft>
                <a:spcPts val="0"/>
              </a:spcAft>
              <a:buClr>
                <a:schemeClr val="dk1"/>
              </a:buClr>
              <a:buSzPct val="100000"/>
              <a:buChar char="•"/>
            </a:pPr>
            <a:r>
              <a:rPr lang="en-US" sz="1800" dirty="0"/>
              <a:t>In a single layer perceptron model, its algorithms do not contain recorded data, so it begins with inconstantly allocated input for weight parameters. Further, it sums up all inputs (weight). After adding all inputs, if the total sum of all inputs is more than a pre-determined value, the model gets activated and shows the output value as +1.</a:t>
            </a:r>
            <a:endParaRPr sz="1800" dirty="0"/>
          </a:p>
          <a:p>
            <a:pPr marL="1143000" lvl="2" indent="-228600" algn="l" rtl="0">
              <a:lnSpc>
                <a:spcPct val="120000"/>
              </a:lnSpc>
              <a:spcBef>
                <a:spcPts val="370"/>
              </a:spcBef>
              <a:spcAft>
                <a:spcPts val="0"/>
              </a:spcAft>
              <a:buClr>
                <a:schemeClr val="dk1"/>
              </a:buClr>
              <a:buSzPct val="100000"/>
              <a:buChar char="•"/>
            </a:pPr>
            <a:r>
              <a:rPr lang="en-US" sz="1800" dirty="0"/>
              <a:t>If the outcome is same as pre-determined or threshold value, then the performance of this model is stated as satisfied, and weight demand does not change. However, this model consists of a few discrepancies triggered when multiple weight inputs values are fed into the model. Hence, to find desired output and minimize errors, some changes should be necessary for the weights input.</a:t>
            </a:r>
            <a:endParaRPr sz="1800" dirty="0"/>
          </a:p>
          <a:p>
            <a:pPr marL="1143000" lvl="2" indent="-228600" algn="l" rtl="0">
              <a:lnSpc>
                <a:spcPct val="120000"/>
              </a:lnSpc>
              <a:spcBef>
                <a:spcPts val="370"/>
              </a:spcBef>
              <a:spcAft>
                <a:spcPts val="0"/>
              </a:spcAft>
              <a:buClr>
                <a:schemeClr val="dk1"/>
              </a:buClr>
              <a:buSzPct val="100000"/>
              <a:buChar char="•"/>
            </a:pPr>
            <a:r>
              <a:rPr lang="en-US" sz="1800" dirty="0"/>
              <a:t>"Single-layer perceptron can learn only linearly separable patterns."</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84" name="Google Shape;184;p28"/>
          <p:cNvSpPr txBox="1">
            <a:spLocks noGrp="1"/>
          </p:cNvSpPr>
          <p:nvPr>
            <p:ph type="body" idx="1"/>
          </p:nvPr>
        </p:nvSpPr>
        <p:spPr>
          <a:xfrm>
            <a:off x="609600" y="1609628"/>
            <a:ext cx="10972800" cy="49831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Clr>
                <a:schemeClr val="dk1"/>
              </a:buClr>
              <a:buSzPct val="100000"/>
              <a:buNone/>
            </a:pPr>
            <a:r>
              <a:rPr lang="en-US" b="1" dirty="0"/>
              <a:t>Multi-Layered Perceptron Model:</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Like a single-layer perceptron model, a multi-layer perceptron model also has the same model structure but has a greater number of hidden layers.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The multi-layer perceptron model is also known as the </a:t>
            </a:r>
            <a:r>
              <a:rPr lang="en-US" b="1" dirty="0"/>
              <a:t>Backpropagation algorithm</a:t>
            </a:r>
            <a:r>
              <a:rPr lang="en-US" dirty="0"/>
              <a:t>, which executes in two stages as follows: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Forward Stage:</a:t>
            </a:r>
            <a:r>
              <a:rPr lang="en-US" dirty="0"/>
              <a:t> Activation functions start from the input layer in the forward stage and terminate on the output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Backward Stage:</a:t>
            </a:r>
            <a:r>
              <a:rPr lang="en-US" dirty="0"/>
              <a:t> In the backward stage, weight and bias values are modified as per the model's requirement. In this stage, the error between actual output and demanded originated backward on the output layer and ended on the input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Hence, a multi-layered perceptron model has considered as multiple artificial neural networks having various layers in which activation function does not remain linear, similar to a single layer perceptron model. Instead of linear, activation function can be executed as sigmoid, </a:t>
            </a:r>
            <a:r>
              <a:rPr lang="en-US" dirty="0" err="1"/>
              <a:t>TanH</a:t>
            </a:r>
            <a:r>
              <a:rPr lang="en-US" dirty="0"/>
              <a:t>, ReLU, etc., for deployment.</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A multi-layer perceptron model has greater processing power and can process linear and non-linear patterns. Further, it can also implement logic gates such as AND, OR, XOR, NAND, NOT, XNOR, NOR.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1524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a:latin typeface="Gill Sans"/>
                <a:ea typeface="Gill Sans"/>
                <a:cs typeface="Gill Sans"/>
                <a:sym typeface="Gill Sans"/>
              </a:rPr>
              <a:t>Contents</a:t>
            </a:r>
            <a:endParaRPr>
              <a:latin typeface="Gill Sans"/>
              <a:ea typeface="Gill Sans"/>
              <a:cs typeface="Gill Sans"/>
              <a:sym typeface="Gill Sans"/>
            </a:endParaRPr>
          </a:p>
        </p:txBody>
      </p:sp>
      <p:sp>
        <p:nvSpPr>
          <p:cNvPr id="97" name="Google Shape;97;p15"/>
          <p:cNvSpPr txBox="1">
            <a:spLocks noGrp="1"/>
          </p:cNvSpPr>
          <p:nvPr>
            <p:ph type="body" idx="1"/>
          </p:nvPr>
        </p:nvSpPr>
        <p:spPr>
          <a:xfrm>
            <a:off x="609600" y="1066800"/>
            <a:ext cx="10972800" cy="579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None/>
            </a:pPr>
            <a:r>
              <a:rPr lang="en-US" sz="1700" b="1"/>
              <a:t>The course will mainly cover the following topics:</a:t>
            </a:r>
            <a:endParaRPr/>
          </a:p>
          <a:p>
            <a:pPr marL="342900" lvl="0" indent="-342900" algn="l" rtl="0">
              <a:spcBef>
                <a:spcPts val="360"/>
              </a:spcBef>
              <a:spcAft>
                <a:spcPts val="0"/>
              </a:spcAft>
              <a:buClr>
                <a:schemeClr val="dk1"/>
              </a:buClr>
              <a:buSzPts val="1800"/>
              <a:buFont typeface="Noto Sans Symbols"/>
              <a:buChar char="✔"/>
            </a:pPr>
            <a:r>
              <a:rPr lang="en-US" sz="1800"/>
              <a:t>A Gentle Introduction to Machine Learning</a:t>
            </a:r>
            <a:endParaRPr/>
          </a:p>
          <a:p>
            <a:pPr marL="342900" lvl="0" indent="-342900" algn="l" rtl="0">
              <a:spcBef>
                <a:spcPts val="360"/>
              </a:spcBef>
              <a:spcAft>
                <a:spcPts val="0"/>
              </a:spcAft>
              <a:buClr>
                <a:schemeClr val="dk1"/>
              </a:buClr>
              <a:buSzPts val="1800"/>
              <a:buFont typeface="Noto Sans Symbols"/>
              <a:buChar char="✔"/>
            </a:pPr>
            <a:r>
              <a:rPr lang="en-US" sz="1800"/>
              <a:t>Important Elements in Machine Learning</a:t>
            </a:r>
            <a:endParaRPr/>
          </a:p>
          <a:p>
            <a:pPr marL="342900" lvl="0" indent="-342900" algn="l" rtl="0">
              <a:spcBef>
                <a:spcPts val="360"/>
              </a:spcBef>
              <a:spcAft>
                <a:spcPts val="0"/>
              </a:spcAft>
              <a:buClr>
                <a:schemeClr val="dk1"/>
              </a:buClr>
              <a:buSzPts val="1800"/>
              <a:buFont typeface="Noto Sans Symbols"/>
              <a:buChar char="✔"/>
            </a:pPr>
            <a:r>
              <a:rPr lang="en-US" sz="1800"/>
              <a:t>Linear Regression</a:t>
            </a:r>
            <a:endParaRPr/>
          </a:p>
          <a:p>
            <a:pPr marL="342900" lvl="0" indent="-342900" algn="l" rtl="0">
              <a:spcBef>
                <a:spcPts val="360"/>
              </a:spcBef>
              <a:spcAft>
                <a:spcPts val="0"/>
              </a:spcAft>
              <a:buClr>
                <a:schemeClr val="dk1"/>
              </a:buClr>
              <a:buSzPts val="1800"/>
              <a:buFont typeface="Noto Sans Symbols"/>
              <a:buChar char="✔"/>
            </a:pPr>
            <a:r>
              <a:rPr lang="en-US" sz="1800"/>
              <a:t>Logistic Regression</a:t>
            </a:r>
            <a:endParaRPr sz="1800"/>
          </a:p>
          <a:p>
            <a:pPr marL="342900" lvl="0" indent="-342900" algn="l" rtl="0">
              <a:spcBef>
                <a:spcPts val="360"/>
              </a:spcBef>
              <a:spcAft>
                <a:spcPts val="0"/>
              </a:spcAft>
              <a:buClr>
                <a:schemeClr val="dk1"/>
              </a:buClr>
              <a:buSzPts val="1800"/>
              <a:buFont typeface="Noto Sans Symbols"/>
              <a:buChar char="✔"/>
            </a:pPr>
            <a:r>
              <a:rPr lang="en-US" sz="1800"/>
              <a:t>Naive Bayes</a:t>
            </a:r>
            <a:endParaRPr/>
          </a:p>
          <a:p>
            <a:pPr marL="342900" lvl="0" indent="-342900" algn="l" rtl="0">
              <a:spcBef>
                <a:spcPts val="360"/>
              </a:spcBef>
              <a:spcAft>
                <a:spcPts val="0"/>
              </a:spcAft>
              <a:buClr>
                <a:schemeClr val="dk1"/>
              </a:buClr>
              <a:buSzPts val="1800"/>
              <a:buFont typeface="Noto Sans Symbols"/>
              <a:buChar char="✔"/>
            </a:pPr>
            <a:r>
              <a:rPr lang="en-US" sz="1800"/>
              <a:t>Support Vector Machines</a:t>
            </a:r>
            <a:endParaRPr sz="1800"/>
          </a:p>
          <a:p>
            <a:pPr marL="342900" lvl="0" indent="-342900" algn="l" rtl="0">
              <a:spcBef>
                <a:spcPts val="360"/>
              </a:spcBef>
              <a:spcAft>
                <a:spcPts val="0"/>
              </a:spcAft>
              <a:buClr>
                <a:schemeClr val="dk1"/>
              </a:buClr>
              <a:buSzPts val="1800"/>
              <a:buFont typeface="Noto Sans Symbols"/>
              <a:buChar char="✔"/>
            </a:pPr>
            <a:r>
              <a:rPr lang="en-US" sz="1800"/>
              <a:t>Decision Trees and Ensemble Learning</a:t>
            </a:r>
            <a:endParaRPr/>
          </a:p>
          <a:p>
            <a:pPr marL="342900" lvl="0" indent="-342900" algn="l" rtl="0">
              <a:spcBef>
                <a:spcPts val="360"/>
              </a:spcBef>
              <a:spcAft>
                <a:spcPts val="0"/>
              </a:spcAft>
              <a:buClr>
                <a:schemeClr val="dk1"/>
              </a:buClr>
              <a:buSzPts val="1800"/>
              <a:buFont typeface="Noto Sans Symbols"/>
              <a:buChar char="✔"/>
            </a:pPr>
            <a:r>
              <a:rPr lang="en-US" sz="1800"/>
              <a:t>Neural Networks and Deep Learning</a:t>
            </a:r>
            <a:endParaRPr/>
          </a:p>
          <a:p>
            <a:pPr marL="342900" lvl="0" indent="-342900" algn="l" rtl="0">
              <a:spcBef>
                <a:spcPts val="360"/>
              </a:spcBef>
              <a:spcAft>
                <a:spcPts val="0"/>
              </a:spcAft>
              <a:buClr>
                <a:schemeClr val="dk1"/>
              </a:buClr>
              <a:buSzPts val="1800"/>
              <a:buFont typeface="Noto Sans Symbols"/>
              <a:buChar char="✔"/>
            </a:pPr>
            <a:r>
              <a:rPr lang="en-US" sz="1800"/>
              <a:t>Unsupervised Learning</a:t>
            </a:r>
            <a:endParaRPr sz="1700"/>
          </a:p>
          <a:p>
            <a:pPr marL="742950" lvl="1" indent="-177800" algn="l" rtl="0">
              <a:spcBef>
                <a:spcPts val="340"/>
              </a:spcBef>
              <a:spcAft>
                <a:spcPts val="0"/>
              </a:spcAft>
              <a:buClr>
                <a:schemeClr val="dk1"/>
              </a:buClr>
              <a:buSzPts val="1700"/>
              <a:buFont typeface="Gill Sans"/>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190" name="Google Shape;190;p2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A multi-layered perceptron model can be used to solve complex non-linear problems.</a:t>
            </a:r>
            <a:endParaRPr/>
          </a:p>
          <a:p>
            <a:pPr marL="342900" lvl="0" indent="-342900" algn="l" rtl="0">
              <a:spcBef>
                <a:spcPts val="400"/>
              </a:spcBef>
              <a:spcAft>
                <a:spcPts val="0"/>
              </a:spcAft>
              <a:buClr>
                <a:schemeClr val="dk1"/>
              </a:buClr>
              <a:buSzPts val="2000"/>
              <a:buFont typeface="Noto Sans Symbols"/>
              <a:buChar char="✔"/>
            </a:pPr>
            <a:r>
              <a:rPr lang="en-US"/>
              <a:t>It works well with both small and large input data.</a:t>
            </a:r>
            <a:endParaRPr/>
          </a:p>
          <a:p>
            <a:pPr marL="342900" lvl="0" indent="-342900" algn="l" rtl="0">
              <a:spcBef>
                <a:spcPts val="400"/>
              </a:spcBef>
              <a:spcAft>
                <a:spcPts val="0"/>
              </a:spcAft>
              <a:buClr>
                <a:schemeClr val="dk1"/>
              </a:buClr>
              <a:buSzPts val="2000"/>
              <a:buFont typeface="Noto Sans Symbols"/>
              <a:buChar char="✔"/>
            </a:pPr>
            <a:r>
              <a:rPr lang="en-US"/>
              <a:t>It helps us to obtain quick predictions after the training.</a:t>
            </a:r>
            <a:endParaRPr/>
          </a:p>
          <a:p>
            <a:pPr marL="342900" lvl="0" indent="-342900" algn="l" rtl="0">
              <a:spcBef>
                <a:spcPts val="400"/>
              </a:spcBef>
              <a:spcAft>
                <a:spcPts val="0"/>
              </a:spcAft>
              <a:buClr>
                <a:schemeClr val="dk1"/>
              </a:buClr>
              <a:buSzPts val="2000"/>
              <a:buFont typeface="Noto Sans Symbols"/>
              <a:buChar char="✔"/>
            </a:pPr>
            <a:r>
              <a:rPr lang="en-US"/>
              <a:t>It helps to obtain the same accuracy ratio with large as well as small data.</a:t>
            </a:r>
            <a:endParaRPr/>
          </a:p>
          <a:p>
            <a:pPr marL="342900" lvl="0" indent="-342900" algn="l" rtl="0">
              <a:spcBef>
                <a:spcPts val="400"/>
              </a:spcBef>
              <a:spcAft>
                <a:spcPts val="0"/>
              </a:spcAft>
              <a:buClr>
                <a:schemeClr val="dk1"/>
              </a:buClr>
              <a:buSzPts val="2000"/>
              <a:buFont typeface="Noto Sans Symbols"/>
              <a:buChar char="✔"/>
            </a:pPr>
            <a:r>
              <a:rPr lang="en-US" b="1"/>
              <a:t>Disadvantages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In Multi-layer perceptron, computations are difficult and time-consuming.</a:t>
            </a:r>
            <a:endParaRPr/>
          </a:p>
          <a:p>
            <a:pPr marL="342900" lvl="0" indent="-342900" algn="l" rtl="0">
              <a:spcBef>
                <a:spcPts val="400"/>
              </a:spcBef>
              <a:spcAft>
                <a:spcPts val="0"/>
              </a:spcAft>
              <a:buClr>
                <a:schemeClr val="dk1"/>
              </a:buClr>
              <a:buSzPts val="2000"/>
              <a:buFont typeface="Noto Sans Symbols"/>
              <a:buChar char="✔"/>
            </a:pPr>
            <a:r>
              <a:rPr lang="en-US"/>
              <a:t>In multi-layer Perceptron, it is difficult to predict how much the dependent variable affects each independent variable.</a:t>
            </a:r>
            <a:endParaRPr/>
          </a:p>
          <a:p>
            <a:pPr marL="342900" lvl="0" indent="-342900" algn="l" rtl="0">
              <a:spcBef>
                <a:spcPts val="400"/>
              </a:spcBef>
              <a:spcAft>
                <a:spcPts val="0"/>
              </a:spcAft>
              <a:buClr>
                <a:schemeClr val="dk1"/>
              </a:buClr>
              <a:buSzPts val="2000"/>
              <a:buFont typeface="Noto Sans Symbols"/>
              <a:buChar char="✔"/>
            </a:pPr>
            <a:r>
              <a:rPr lang="en-US"/>
              <a:t>The model functioning depends on the quality of the training.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08" name="Google Shape;308;p4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09" name="Google Shape;309;p47"/>
          <p:cNvPicPr preferRelativeResize="0"/>
          <p:nvPr/>
        </p:nvPicPr>
        <p:blipFill rotWithShape="1">
          <a:blip r:embed="rId3">
            <a:alphaModFix/>
          </a:blip>
          <a:srcRect/>
          <a:stretch/>
        </p:blipFill>
        <p:spPr>
          <a:xfrm>
            <a:off x="609600" y="381000"/>
            <a:ext cx="9812119" cy="50680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15" name="Google Shape;315;p4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16" name="Google Shape;316;p48"/>
          <p:cNvPicPr preferRelativeResize="0"/>
          <p:nvPr/>
        </p:nvPicPr>
        <p:blipFill rotWithShape="1">
          <a:blip r:embed="rId3">
            <a:alphaModFix/>
          </a:blip>
          <a:srcRect/>
          <a:stretch/>
        </p:blipFill>
        <p:spPr>
          <a:xfrm>
            <a:off x="710068" y="424945"/>
            <a:ext cx="9640645" cy="48203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22" name="Google Shape;322;p4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23" name="Google Shape;323;p49"/>
          <p:cNvPicPr preferRelativeResize="0"/>
          <p:nvPr/>
        </p:nvPicPr>
        <p:blipFill rotWithShape="1">
          <a:blip r:embed="rId3">
            <a:alphaModFix/>
          </a:blip>
          <a:srcRect/>
          <a:stretch/>
        </p:blipFill>
        <p:spPr>
          <a:xfrm>
            <a:off x="795009" y="449658"/>
            <a:ext cx="9621593" cy="46012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29" name="Google Shape;329;p5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30" name="Google Shape;330;p50"/>
          <p:cNvPicPr preferRelativeResize="0"/>
          <p:nvPr/>
        </p:nvPicPr>
        <p:blipFill rotWithShape="1">
          <a:blip r:embed="rId3">
            <a:alphaModFix/>
          </a:blip>
          <a:srcRect/>
          <a:stretch/>
        </p:blipFill>
        <p:spPr>
          <a:xfrm>
            <a:off x="672661" y="445779"/>
            <a:ext cx="9583487" cy="53442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36" name="Google Shape;336;p5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37" name="Google Shape;337;p51"/>
          <p:cNvPicPr preferRelativeResize="0"/>
          <p:nvPr/>
        </p:nvPicPr>
        <p:blipFill rotWithShape="1">
          <a:blip r:embed="rId3">
            <a:alphaModFix/>
          </a:blip>
          <a:srcRect/>
          <a:stretch/>
        </p:blipFill>
        <p:spPr>
          <a:xfrm>
            <a:off x="680693" y="393982"/>
            <a:ext cx="9850225" cy="5334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43" name="Google Shape;343;p5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44" name="Google Shape;344;p52"/>
          <p:cNvPicPr preferRelativeResize="0"/>
          <p:nvPr/>
        </p:nvPicPr>
        <p:blipFill rotWithShape="1">
          <a:blip r:embed="rId3">
            <a:alphaModFix/>
          </a:blip>
          <a:srcRect/>
          <a:stretch/>
        </p:blipFill>
        <p:spPr>
          <a:xfrm>
            <a:off x="871220" y="411483"/>
            <a:ext cx="9469171" cy="2886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50" name="Google Shape;350;p5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51" name="Google Shape;351;p53"/>
          <p:cNvPicPr preferRelativeResize="0"/>
          <p:nvPr/>
        </p:nvPicPr>
        <p:blipFill rotWithShape="1">
          <a:blip r:embed="rId3">
            <a:alphaModFix/>
          </a:blip>
          <a:srcRect/>
          <a:stretch/>
        </p:blipFill>
        <p:spPr>
          <a:xfrm>
            <a:off x="826859" y="362531"/>
            <a:ext cx="9840698" cy="50394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57" name="Google Shape;357;p5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58" name="Google Shape;358;p54"/>
          <p:cNvPicPr preferRelativeResize="0"/>
          <p:nvPr/>
        </p:nvPicPr>
        <p:blipFill rotWithShape="1">
          <a:blip r:embed="rId3">
            <a:alphaModFix/>
          </a:blip>
          <a:srcRect/>
          <a:stretch/>
        </p:blipFill>
        <p:spPr>
          <a:xfrm>
            <a:off x="865560" y="386346"/>
            <a:ext cx="9650172" cy="49917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64" name="Google Shape;364;p5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65" name="Google Shape;365;p55"/>
          <p:cNvPicPr preferRelativeResize="0"/>
          <p:nvPr/>
        </p:nvPicPr>
        <p:blipFill rotWithShape="1">
          <a:blip r:embed="rId3">
            <a:alphaModFix/>
          </a:blip>
          <a:srcRect/>
          <a:stretch/>
        </p:blipFill>
        <p:spPr>
          <a:xfrm>
            <a:off x="615696" y="283782"/>
            <a:ext cx="10692010" cy="56086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3810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b="1"/>
              <a:t>Outline</a:t>
            </a:r>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Noto Sans Symbols"/>
              <a:buChar char="✔"/>
            </a:pPr>
            <a:r>
              <a:rPr lang="en-US" sz="2400"/>
              <a:t>Neural Networks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71" name="Google Shape;371;p5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72" name="Google Shape;372;p56"/>
          <p:cNvPicPr preferRelativeResize="0"/>
          <p:nvPr/>
        </p:nvPicPr>
        <p:blipFill rotWithShape="1">
          <a:blip r:embed="rId3">
            <a:alphaModFix/>
          </a:blip>
          <a:srcRect/>
          <a:stretch/>
        </p:blipFill>
        <p:spPr>
          <a:xfrm>
            <a:off x="457200" y="305118"/>
            <a:ext cx="10697051" cy="563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78" name="Google Shape;378;p5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79" name="Google Shape;379;p57"/>
          <p:cNvPicPr preferRelativeResize="0"/>
          <p:nvPr/>
        </p:nvPicPr>
        <p:blipFill rotWithShape="1">
          <a:blip r:embed="rId3">
            <a:alphaModFix/>
          </a:blip>
          <a:srcRect/>
          <a:stretch/>
        </p:blipFill>
        <p:spPr>
          <a:xfrm>
            <a:off x="457200" y="457200"/>
            <a:ext cx="11459824" cy="601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85" name="Google Shape;385;p5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86" name="Google Shape;386;p58"/>
          <p:cNvPicPr preferRelativeResize="0"/>
          <p:nvPr/>
        </p:nvPicPr>
        <p:blipFill rotWithShape="1">
          <a:blip r:embed="rId3">
            <a:alphaModFix/>
          </a:blip>
          <a:srcRect/>
          <a:stretch/>
        </p:blipFill>
        <p:spPr>
          <a:xfrm>
            <a:off x="457200" y="381000"/>
            <a:ext cx="11485515" cy="510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2" name="Google Shape;392;p5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93" name="Google Shape;393;p59"/>
          <p:cNvPicPr preferRelativeResize="0"/>
          <p:nvPr/>
        </p:nvPicPr>
        <p:blipFill rotWithShape="1">
          <a:blip r:embed="rId3">
            <a:alphaModFix/>
          </a:blip>
          <a:srcRect/>
          <a:stretch/>
        </p:blipFill>
        <p:spPr>
          <a:xfrm>
            <a:off x="674437" y="366397"/>
            <a:ext cx="10145541" cy="5201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9" name="Google Shape;399;p6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0" name="Google Shape;400;p60"/>
          <p:cNvPicPr preferRelativeResize="0"/>
          <p:nvPr/>
        </p:nvPicPr>
        <p:blipFill rotWithShape="1">
          <a:blip r:embed="rId3">
            <a:alphaModFix/>
          </a:blip>
          <a:srcRect/>
          <a:stretch/>
        </p:blipFill>
        <p:spPr>
          <a:xfrm>
            <a:off x="923203" y="328688"/>
            <a:ext cx="10345594" cy="5201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06" name="Google Shape;406;p6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7" name="Google Shape;407;p61"/>
          <p:cNvPicPr preferRelativeResize="0"/>
          <p:nvPr/>
        </p:nvPicPr>
        <p:blipFill rotWithShape="1">
          <a:blip r:embed="rId3">
            <a:alphaModFix/>
          </a:blip>
          <a:srcRect/>
          <a:stretch/>
        </p:blipFill>
        <p:spPr>
          <a:xfrm>
            <a:off x="609600" y="371754"/>
            <a:ext cx="10336067" cy="5020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446-D922-89A3-ADF9-05DFDACB29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542726-988F-59E7-10CA-4C221D045278}"/>
              </a:ext>
            </a:extLst>
          </p:cNvPr>
          <p:cNvSpPr>
            <a:spLocks noGrp="1"/>
          </p:cNvSpPr>
          <p:nvPr>
            <p:ph type="body" idx="1"/>
          </p:nvPr>
        </p:nvSpPr>
        <p:spPr/>
        <p:txBody>
          <a:bodyPr/>
          <a:lstStyle/>
          <a:p>
            <a:pPr fontAlgn="base"/>
            <a:r>
              <a:rPr lang="en-US" b="1" dirty="0"/>
              <a:t>What is the Perceptron Rule?</a:t>
            </a:r>
          </a:p>
          <a:p>
            <a:pPr marL="101600" indent="0" fontAlgn="base">
              <a:buNone/>
            </a:pPr>
            <a:endParaRPr lang="en-US" dirty="0"/>
          </a:p>
          <a:p>
            <a:pPr fontAlgn="base"/>
            <a:r>
              <a:rPr lang="en-US" b="1" dirty="0"/>
              <a:t>The Perceptron Rule is an algorithm used to train a perceptron, the simplest type of artificial neural network, designed for binary classification tasks. It adjusts the weights assigned to the input features based on the errors made in predictions. This allows the perceptron to improve its ability to distinguish between two classes over time, learning the optimal decision boundary between them.</a:t>
            </a:r>
            <a:endParaRPr lang="en-US" dirty="0"/>
          </a:p>
          <a:p>
            <a:pPr fontAlgn="base"/>
            <a:r>
              <a:rPr lang="en-US" b="1" dirty="0"/>
              <a:t>Perceptron Rule Explained:</a:t>
            </a:r>
          </a:p>
          <a:p>
            <a:pPr fontAlgn="base"/>
            <a:r>
              <a:rPr lang="en-US" b="1" dirty="0"/>
              <a:t>1. Initialization:</a:t>
            </a:r>
            <a:endParaRPr lang="en-US" dirty="0"/>
          </a:p>
          <a:p>
            <a:pPr fontAlgn="base"/>
            <a:r>
              <a:rPr lang="en-US" b="1" dirty="0"/>
              <a:t>Weights and Bias: </a:t>
            </a:r>
            <a:r>
              <a:rPr lang="en-US" dirty="0"/>
              <a:t>Start by initializing the weights (parameters that determine the importance of each input feature) and the bias (a threshold value) to small random values or zeros.</a:t>
            </a:r>
          </a:p>
          <a:p>
            <a:pPr fontAlgn="base"/>
            <a:r>
              <a:rPr lang="en-US" b="1" dirty="0"/>
              <a:t>Learning Rate (</a:t>
            </a:r>
            <a:r>
              <a:rPr lang="en-US" b="1" i="1" dirty="0"/>
              <a:t>η</a:t>
            </a:r>
            <a:r>
              <a:rPr lang="en-US" b="1" dirty="0"/>
              <a:t>):</a:t>
            </a:r>
            <a:r>
              <a:rPr lang="en-US" dirty="0"/>
              <a:t> Choose a learning rate that controls the magnitude of weight updates. A common choice is a small positive value like 0.01.</a:t>
            </a:r>
          </a:p>
          <a:p>
            <a:endParaRPr lang="en-US" dirty="0"/>
          </a:p>
        </p:txBody>
      </p:sp>
    </p:spTree>
    <p:extLst>
      <p:ext uri="{BB962C8B-B14F-4D97-AF65-F5344CB8AC3E}">
        <p14:creationId xmlns:p14="http://schemas.microsoft.com/office/powerpoint/2010/main" val="315723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6C30-1F9C-A7CF-F163-4A066C25DC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F3F8BF-3F31-040A-BAC9-140A81C7CE2F}"/>
              </a:ext>
            </a:extLst>
          </p:cNvPr>
          <p:cNvSpPr>
            <a:spLocks noGrp="1"/>
          </p:cNvSpPr>
          <p:nvPr>
            <p:ph type="body" idx="1"/>
          </p:nvPr>
        </p:nvSpPr>
        <p:spPr>
          <a:xfrm>
            <a:off x="609600" y="1600201"/>
            <a:ext cx="10972800" cy="4983161"/>
          </a:xfrm>
        </p:spPr>
        <p:txBody>
          <a:bodyPr>
            <a:normAutofit fontScale="92500" lnSpcReduction="10000"/>
          </a:bodyPr>
          <a:lstStyle/>
          <a:p>
            <a:pPr fontAlgn="base"/>
            <a:r>
              <a:rPr lang="en-US" b="1" dirty="0"/>
              <a:t>2. Training Process:</a:t>
            </a:r>
            <a:endParaRPr lang="en-US" dirty="0"/>
          </a:p>
          <a:p>
            <a:pPr fontAlgn="base"/>
            <a:r>
              <a:rPr lang="en-US" b="1" dirty="0"/>
              <a:t>Input Presentation: </a:t>
            </a:r>
            <a:r>
              <a:rPr lang="en-US" dirty="0"/>
              <a:t>Present each training example to the perceptron one at a time.</a:t>
            </a:r>
          </a:p>
          <a:p>
            <a:pPr fontAlgn="base"/>
            <a:r>
              <a:rPr lang="en-US" b="1" dirty="0"/>
              <a:t>Weighted Sum Calculation:</a:t>
            </a:r>
            <a:r>
              <a:rPr lang="en-US" dirty="0"/>
              <a:t> For each input vector (x), calculate the weighted sum:</a:t>
            </a:r>
          </a:p>
          <a:p>
            <a:pPr fontAlgn="base"/>
            <a:r>
              <a:rPr lang="en-US" dirty="0"/>
              <a:t>z=</a:t>
            </a:r>
            <a:r>
              <a:rPr lang="en-US" dirty="0" err="1"/>
              <a:t>w⋅x+b</a:t>
            </a:r>
            <a:endParaRPr lang="en-US" dirty="0"/>
          </a:p>
          <a:p>
            <a:pPr fontAlgn="base"/>
            <a:r>
              <a:rPr lang="en-US" dirty="0"/>
              <a:t>where (w) is the weight vector, (x) is the input vector, and (b) is the bias.</a:t>
            </a:r>
          </a:p>
          <a:p>
            <a:pPr fontAlgn="base"/>
            <a:r>
              <a:rPr lang="en-US" b="1" dirty="0"/>
              <a:t>Activation Function:</a:t>
            </a:r>
            <a:r>
              <a:rPr lang="en-US" dirty="0"/>
              <a:t> Apply the activation function (typically a step function) to determine the predicted output </a:t>
            </a:r>
            <a:r>
              <a:rPr lang="en-US" dirty="0" err="1"/>
              <a:t>y</a:t>
            </a:r>
            <a:r>
              <a:rPr lang="en-US" baseline="-25000" dirty="0" err="1"/>
              <a:t>pred</a:t>
            </a:r>
            <a:r>
              <a:rPr lang="en-US" dirty="0"/>
              <a:t>:</a:t>
            </a:r>
          </a:p>
          <a:p>
            <a:pPr fontAlgn="base"/>
            <a:endParaRPr lang="en-US" dirty="0"/>
          </a:p>
          <a:p>
            <a:pPr fontAlgn="base"/>
            <a:endParaRPr lang="en-US" dirty="0"/>
          </a:p>
          <a:p>
            <a:pPr fontAlgn="base"/>
            <a:endParaRPr lang="en-US" dirty="0"/>
          </a:p>
          <a:p>
            <a:pPr fontAlgn="base"/>
            <a:endParaRPr lang="en-US" dirty="0"/>
          </a:p>
          <a:p>
            <a:pPr fontAlgn="base"/>
            <a:r>
              <a:rPr lang="en-US" b="1" dirty="0"/>
              <a:t>Error Calculation: </a:t>
            </a:r>
            <a:r>
              <a:rPr lang="en-US" dirty="0"/>
              <a:t>Compute the error by comparing the predicted output </a:t>
            </a:r>
            <a:r>
              <a:rPr lang="en-US" dirty="0" err="1"/>
              <a:t>y</a:t>
            </a:r>
            <a:r>
              <a:rPr lang="en-US" baseline="-25000" dirty="0" err="1"/>
              <a:t>pred</a:t>
            </a:r>
            <a:r>
              <a:rPr lang="en-US" dirty="0"/>
              <a:t> with the actual target y :</a:t>
            </a:r>
          </a:p>
          <a:p>
            <a:r>
              <a:rPr lang="en-US" dirty="0"/>
              <a:t>Error=y−</a:t>
            </a:r>
            <a:r>
              <a:rPr lang="en-US" dirty="0" err="1"/>
              <a:t>ypred</a:t>
            </a:r>
            <a:br>
              <a:rPr lang="en-US" dirty="0"/>
            </a:br>
            <a:endParaRPr lang="en-US" dirty="0"/>
          </a:p>
        </p:txBody>
      </p:sp>
      <p:pic>
        <p:nvPicPr>
          <p:cNvPr id="5" name="Picture 4">
            <a:extLst>
              <a:ext uri="{FF2B5EF4-FFF2-40B4-BE49-F238E27FC236}">
                <a16:creationId xmlns:a16="http://schemas.microsoft.com/office/drawing/2014/main" id="{F12CC5C8-B654-1B0D-E3AC-E3301E739D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60128" y="3853018"/>
            <a:ext cx="2781688" cy="1009791"/>
          </a:xfrm>
          <a:prstGeom prst="rect">
            <a:avLst/>
          </a:prstGeom>
        </p:spPr>
      </p:pic>
    </p:spTree>
    <p:extLst>
      <p:ext uri="{BB962C8B-B14F-4D97-AF65-F5344CB8AC3E}">
        <p14:creationId xmlns:p14="http://schemas.microsoft.com/office/powerpoint/2010/main" val="93692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C582-751A-5DE6-819D-FA638C31B86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55F140-922F-BCB1-7F17-60C43397E2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692CB8-F88B-F2C1-A2B4-6870CF7696C5}"/>
              </a:ext>
            </a:extLst>
          </p:cNvPr>
          <p:cNvPicPr>
            <a:picLocks noChangeAspect="1"/>
          </p:cNvPicPr>
          <p:nvPr/>
        </p:nvPicPr>
        <p:blipFill>
          <a:blip r:embed="rId2"/>
          <a:stretch>
            <a:fillRect/>
          </a:stretch>
        </p:blipFill>
        <p:spPr>
          <a:xfrm>
            <a:off x="297791" y="428157"/>
            <a:ext cx="11752803" cy="5603737"/>
          </a:xfrm>
          <a:prstGeom prst="rect">
            <a:avLst/>
          </a:prstGeom>
        </p:spPr>
      </p:pic>
    </p:spTree>
    <p:extLst>
      <p:ext uri="{BB962C8B-B14F-4D97-AF65-F5344CB8AC3E}">
        <p14:creationId xmlns:p14="http://schemas.microsoft.com/office/powerpoint/2010/main" val="2282939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DFE7-4A0F-63A6-6CFB-DFD3AB2783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5B7075-4197-9DA6-BEBA-E6A63581927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F051F7-EF2E-FC05-55F2-080424747C49}"/>
              </a:ext>
            </a:extLst>
          </p:cNvPr>
          <p:cNvPicPr>
            <a:picLocks noChangeAspect="1"/>
          </p:cNvPicPr>
          <p:nvPr/>
        </p:nvPicPr>
        <p:blipFill>
          <a:blip r:embed="rId2"/>
          <a:stretch>
            <a:fillRect/>
          </a:stretch>
        </p:blipFill>
        <p:spPr>
          <a:xfrm>
            <a:off x="94267" y="152359"/>
            <a:ext cx="12050598" cy="6477277"/>
          </a:xfrm>
          <a:prstGeom prst="rect">
            <a:avLst/>
          </a:prstGeom>
        </p:spPr>
      </p:pic>
    </p:spTree>
    <p:extLst>
      <p:ext uri="{BB962C8B-B14F-4D97-AF65-F5344CB8AC3E}">
        <p14:creationId xmlns:p14="http://schemas.microsoft.com/office/powerpoint/2010/main" val="64974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Neural Networks</a:t>
            </a:r>
            <a:endParaRPr b="1"/>
          </a:p>
        </p:txBody>
      </p:sp>
      <p:sp>
        <p:nvSpPr>
          <p:cNvPr id="109" name="Google Shape;109;p17"/>
          <p:cNvSpPr txBox="1">
            <a:spLocks noGrp="1"/>
          </p:cNvSpPr>
          <p:nvPr>
            <p:ph type="body" idx="1"/>
          </p:nvPr>
        </p:nvSpPr>
        <p:spPr>
          <a:xfrm>
            <a:off x="609600" y="1371600"/>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a:t>Neural Networks are inspired by the most complex object in the universe – the human brain. </a:t>
            </a:r>
            <a:endParaRPr/>
          </a:p>
          <a:p>
            <a:pPr marL="342900" lvl="0" indent="-342900" algn="just" rtl="0">
              <a:spcBef>
                <a:spcPts val="1000"/>
              </a:spcBef>
              <a:spcAft>
                <a:spcPts val="0"/>
              </a:spcAft>
              <a:buClr>
                <a:schemeClr val="dk1"/>
              </a:buClr>
              <a:buSzPts val="2000"/>
              <a:buChar char="✔"/>
            </a:pPr>
            <a:r>
              <a:rPr lang="en-US"/>
              <a:t>Let us understand how the brain works first. </a:t>
            </a:r>
            <a:endParaRPr/>
          </a:p>
          <a:p>
            <a:pPr marL="742950" lvl="1" indent="-285750" algn="just" rtl="0">
              <a:spcBef>
                <a:spcPts val="1000"/>
              </a:spcBef>
              <a:spcAft>
                <a:spcPts val="0"/>
              </a:spcAft>
              <a:buClr>
                <a:schemeClr val="dk1"/>
              </a:buClr>
              <a:buSzPts val="2000"/>
              <a:buChar char="–"/>
            </a:pPr>
            <a:r>
              <a:rPr lang="en-US"/>
              <a:t>The human brain is made up of something called Neurons. A neuron is the most basic computational unit of any neural network, including the brain. Neurons take input, process it, and pass it on to other neurons present in the multiple hidden layers of the network, till the processed output reaches the Output Layer.</a:t>
            </a:r>
            <a:endParaRPr/>
          </a:p>
          <a:p>
            <a:pPr marL="342900" lvl="0" indent="-342900" algn="just" rtl="0">
              <a:spcBef>
                <a:spcPts val="1000"/>
              </a:spcBef>
              <a:spcAft>
                <a:spcPts val="0"/>
              </a:spcAft>
              <a:buClr>
                <a:schemeClr val="dk1"/>
              </a:buClr>
              <a:buSzPts val="2000"/>
              <a:buChar char="✔"/>
            </a:pPr>
            <a:r>
              <a:rPr lang="en-US"/>
              <a:t>In its simplest form, an Artificial Neural Network (ANN) has only three layers – the input layer, the output layer, and a hidden layer.</a:t>
            </a:r>
            <a:endParaRPr/>
          </a:p>
          <a:p>
            <a:pPr marL="742950" lvl="1" indent="-158750" algn="just" rtl="0">
              <a:spcBef>
                <a:spcPts val="1000"/>
              </a:spcBef>
              <a:spcAft>
                <a:spcPts val="0"/>
              </a:spcAft>
              <a:buClr>
                <a:schemeClr val="dk1"/>
              </a:buClr>
              <a:buSzPts val="2000"/>
              <a:buNone/>
            </a:pPr>
            <a:endParaRPr/>
          </a:p>
        </p:txBody>
      </p:sp>
      <p:pic>
        <p:nvPicPr>
          <p:cNvPr id="110" name="Google Shape;110;p17" descr="https://media.geeksforgeeks.org/wp-content/uploads/nodeNeural.jpg"/>
          <p:cNvPicPr preferRelativeResize="0"/>
          <p:nvPr/>
        </p:nvPicPr>
        <p:blipFill rotWithShape="1">
          <a:blip r:embed="rId3">
            <a:alphaModFix/>
          </a:blip>
          <a:srcRect/>
          <a:stretch/>
        </p:blipFill>
        <p:spPr>
          <a:xfrm>
            <a:off x="4267200" y="4267200"/>
            <a:ext cx="4015464" cy="21761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795C-D0BF-1E96-B280-8428EB1275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D7D192D-1A15-7A00-8B01-C11485660CE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C88459D-38CC-BBA9-0156-92C8AF6B92D1}"/>
              </a:ext>
            </a:extLst>
          </p:cNvPr>
          <p:cNvPicPr>
            <a:picLocks noChangeAspect="1"/>
          </p:cNvPicPr>
          <p:nvPr/>
        </p:nvPicPr>
        <p:blipFill>
          <a:blip r:embed="rId2"/>
          <a:stretch>
            <a:fillRect/>
          </a:stretch>
        </p:blipFill>
        <p:spPr>
          <a:xfrm>
            <a:off x="362710" y="269191"/>
            <a:ext cx="11829289" cy="6131609"/>
          </a:xfrm>
          <a:prstGeom prst="rect">
            <a:avLst/>
          </a:prstGeom>
        </p:spPr>
      </p:pic>
    </p:spTree>
    <p:extLst>
      <p:ext uri="{BB962C8B-B14F-4D97-AF65-F5344CB8AC3E}">
        <p14:creationId xmlns:p14="http://schemas.microsoft.com/office/powerpoint/2010/main" val="3007302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E55-CB66-40E5-44A4-C6CF786D214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1EBBA3-3250-E9C4-4A88-10F47FB4CC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9855483-274F-4437-B954-D7976B5A795E}"/>
              </a:ext>
            </a:extLst>
          </p:cNvPr>
          <p:cNvPicPr>
            <a:picLocks noChangeAspect="1"/>
          </p:cNvPicPr>
          <p:nvPr/>
        </p:nvPicPr>
        <p:blipFill>
          <a:blip r:embed="rId2"/>
          <a:stretch>
            <a:fillRect/>
          </a:stretch>
        </p:blipFill>
        <p:spPr>
          <a:xfrm>
            <a:off x="282802" y="28281"/>
            <a:ext cx="11582833" cy="6762351"/>
          </a:xfrm>
          <a:prstGeom prst="rect">
            <a:avLst/>
          </a:prstGeom>
        </p:spPr>
      </p:pic>
    </p:spTree>
    <p:extLst>
      <p:ext uri="{BB962C8B-B14F-4D97-AF65-F5344CB8AC3E}">
        <p14:creationId xmlns:p14="http://schemas.microsoft.com/office/powerpoint/2010/main" val="598315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FAB5-747D-94C1-41F5-4BC26A8C623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1DC805-4872-65B7-AA2E-F60C1CD53F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D0E5F-4DD4-7008-37A5-B36D49C808F1}"/>
              </a:ext>
            </a:extLst>
          </p:cNvPr>
          <p:cNvPicPr>
            <a:picLocks noChangeAspect="1"/>
          </p:cNvPicPr>
          <p:nvPr/>
        </p:nvPicPr>
        <p:blipFill>
          <a:blip r:embed="rId2"/>
          <a:stretch>
            <a:fillRect/>
          </a:stretch>
        </p:blipFill>
        <p:spPr>
          <a:xfrm>
            <a:off x="339364" y="132451"/>
            <a:ext cx="11852635" cy="6409580"/>
          </a:xfrm>
          <a:prstGeom prst="rect">
            <a:avLst/>
          </a:prstGeom>
        </p:spPr>
      </p:pic>
    </p:spTree>
    <p:extLst>
      <p:ext uri="{BB962C8B-B14F-4D97-AF65-F5344CB8AC3E}">
        <p14:creationId xmlns:p14="http://schemas.microsoft.com/office/powerpoint/2010/main" val="76197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496A-2517-C70F-7875-D259EED512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EB4D79-7D8A-DE85-81AE-6D3E43307E1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6972B64-3BF4-F520-EEFF-892A79EA0D18}"/>
              </a:ext>
            </a:extLst>
          </p:cNvPr>
          <p:cNvPicPr>
            <a:picLocks noChangeAspect="1"/>
          </p:cNvPicPr>
          <p:nvPr/>
        </p:nvPicPr>
        <p:blipFill>
          <a:blip r:embed="rId2"/>
          <a:stretch>
            <a:fillRect/>
          </a:stretch>
        </p:blipFill>
        <p:spPr>
          <a:xfrm>
            <a:off x="97454" y="313119"/>
            <a:ext cx="12094546" cy="6181949"/>
          </a:xfrm>
          <a:prstGeom prst="rect">
            <a:avLst/>
          </a:prstGeom>
        </p:spPr>
      </p:pic>
    </p:spTree>
    <p:extLst>
      <p:ext uri="{BB962C8B-B14F-4D97-AF65-F5344CB8AC3E}">
        <p14:creationId xmlns:p14="http://schemas.microsoft.com/office/powerpoint/2010/main" val="3625272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83BB-4B71-2706-F7B8-B743C5961D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F0B8D72-4433-57B2-99EF-073FBC1459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F79D52B-DCF0-28A4-6F09-085EE72B0D6B}"/>
              </a:ext>
            </a:extLst>
          </p:cNvPr>
          <p:cNvPicPr>
            <a:picLocks noChangeAspect="1"/>
          </p:cNvPicPr>
          <p:nvPr/>
        </p:nvPicPr>
        <p:blipFill>
          <a:blip r:embed="rId2"/>
          <a:stretch>
            <a:fillRect/>
          </a:stretch>
        </p:blipFill>
        <p:spPr>
          <a:xfrm>
            <a:off x="428836" y="212042"/>
            <a:ext cx="11763163" cy="6207612"/>
          </a:xfrm>
          <a:prstGeom prst="rect">
            <a:avLst/>
          </a:prstGeom>
        </p:spPr>
      </p:pic>
    </p:spTree>
    <p:extLst>
      <p:ext uri="{BB962C8B-B14F-4D97-AF65-F5344CB8AC3E}">
        <p14:creationId xmlns:p14="http://schemas.microsoft.com/office/powerpoint/2010/main" val="2379248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19BF-0F47-F201-BE3E-295AA4C1CF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E1CD87-0F13-38CB-CF54-D3A3E1A1768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5481E76-04C5-55D8-629D-60EECB154B20}"/>
              </a:ext>
            </a:extLst>
          </p:cNvPr>
          <p:cNvPicPr>
            <a:picLocks noChangeAspect="1"/>
          </p:cNvPicPr>
          <p:nvPr/>
        </p:nvPicPr>
        <p:blipFill>
          <a:blip r:embed="rId2"/>
          <a:stretch>
            <a:fillRect/>
          </a:stretch>
        </p:blipFill>
        <p:spPr>
          <a:xfrm>
            <a:off x="279508" y="225474"/>
            <a:ext cx="11912492" cy="6260168"/>
          </a:xfrm>
          <a:prstGeom prst="rect">
            <a:avLst/>
          </a:prstGeom>
        </p:spPr>
      </p:pic>
    </p:spTree>
    <p:extLst>
      <p:ext uri="{BB962C8B-B14F-4D97-AF65-F5344CB8AC3E}">
        <p14:creationId xmlns:p14="http://schemas.microsoft.com/office/powerpoint/2010/main" val="625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FBA2-9DFA-97BE-E42B-796FFC2B4D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F09FD9-3183-F20D-2F80-C903E963C5D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53BBCCD-0220-F3C9-B930-47E1BAABEAEA}"/>
              </a:ext>
            </a:extLst>
          </p:cNvPr>
          <p:cNvPicPr>
            <a:picLocks noChangeAspect="1"/>
          </p:cNvPicPr>
          <p:nvPr/>
        </p:nvPicPr>
        <p:blipFill>
          <a:blip r:embed="rId2"/>
          <a:stretch>
            <a:fillRect/>
          </a:stretch>
        </p:blipFill>
        <p:spPr>
          <a:xfrm>
            <a:off x="479659" y="0"/>
            <a:ext cx="11232682" cy="6858000"/>
          </a:xfrm>
          <a:prstGeom prst="rect">
            <a:avLst/>
          </a:prstGeom>
        </p:spPr>
      </p:pic>
    </p:spTree>
    <p:extLst>
      <p:ext uri="{BB962C8B-B14F-4D97-AF65-F5344CB8AC3E}">
        <p14:creationId xmlns:p14="http://schemas.microsoft.com/office/powerpoint/2010/main" val="1305707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868A-B9E8-5ADF-9731-FC42461202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153F337-D65D-D562-B2CD-4844BBD99FC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B396A2-5574-3ED3-3575-16933002AA3A}"/>
              </a:ext>
            </a:extLst>
          </p:cNvPr>
          <p:cNvPicPr>
            <a:picLocks noChangeAspect="1"/>
          </p:cNvPicPr>
          <p:nvPr/>
        </p:nvPicPr>
        <p:blipFill>
          <a:blip r:embed="rId2"/>
          <a:stretch>
            <a:fillRect/>
          </a:stretch>
        </p:blipFill>
        <p:spPr>
          <a:xfrm>
            <a:off x="549619" y="0"/>
            <a:ext cx="11092761" cy="6858000"/>
          </a:xfrm>
          <a:prstGeom prst="rect">
            <a:avLst/>
          </a:prstGeom>
        </p:spPr>
      </p:pic>
    </p:spTree>
    <p:extLst>
      <p:ext uri="{BB962C8B-B14F-4D97-AF65-F5344CB8AC3E}">
        <p14:creationId xmlns:p14="http://schemas.microsoft.com/office/powerpoint/2010/main" val="307867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F4D0-9045-5D85-6EE6-A3A76801EA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E2D208-9474-36CA-4F6B-F0D20700B33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438E6A7-4D09-441E-F584-38A36F702E6F}"/>
              </a:ext>
            </a:extLst>
          </p:cNvPr>
          <p:cNvPicPr>
            <a:picLocks noChangeAspect="1"/>
          </p:cNvPicPr>
          <p:nvPr/>
        </p:nvPicPr>
        <p:blipFill>
          <a:blip r:embed="rId2"/>
          <a:stretch>
            <a:fillRect/>
          </a:stretch>
        </p:blipFill>
        <p:spPr>
          <a:xfrm>
            <a:off x="183484" y="0"/>
            <a:ext cx="11825031" cy="6858000"/>
          </a:xfrm>
          <a:prstGeom prst="rect">
            <a:avLst/>
          </a:prstGeom>
        </p:spPr>
      </p:pic>
    </p:spTree>
    <p:extLst>
      <p:ext uri="{BB962C8B-B14F-4D97-AF65-F5344CB8AC3E}">
        <p14:creationId xmlns:p14="http://schemas.microsoft.com/office/powerpoint/2010/main" val="394507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5B8-32A1-0A25-F08A-6CD68920FE9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A4C279D-6738-AD05-AE41-52609856246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95095B1-EBCD-63D0-9BEE-C5D670BFD36F}"/>
              </a:ext>
            </a:extLst>
          </p:cNvPr>
          <p:cNvPicPr>
            <a:picLocks noChangeAspect="1"/>
          </p:cNvPicPr>
          <p:nvPr/>
        </p:nvPicPr>
        <p:blipFill>
          <a:blip r:embed="rId2"/>
          <a:stretch>
            <a:fillRect/>
          </a:stretch>
        </p:blipFill>
        <p:spPr>
          <a:xfrm>
            <a:off x="539714" y="0"/>
            <a:ext cx="11112572" cy="6858000"/>
          </a:xfrm>
          <a:prstGeom prst="rect">
            <a:avLst/>
          </a:prstGeom>
        </p:spPr>
      </p:pic>
    </p:spTree>
    <p:extLst>
      <p:ext uri="{BB962C8B-B14F-4D97-AF65-F5344CB8AC3E}">
        <p14:creationId xmlns:p14="http://schemas.microsoft.com/office/powerpoint/2010/main" val="379985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16" name="Google Shape;116;p1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Neural Network architecture is made of individual units called </a:t>
            </a:r>
            <a:r>
              <a:rPr lang="en-US" i="1"/>
              <a:t>neurons </a:t>
            </a:r>
            <a:r>
              <a:rPr lang="en-US"/>
              <a:t>that mimic the biological behavior of the brain. </a:t>
            </a:r>
            <a:endParaRPr/>
          </a:p>
          <a:p>
            <a:pPr marL="342900" lvl="0" indent="-342900" algn="l" rtl="0">
              <a:spcBef>
                <a:spcPts val="400"/>
              </a:spcBef>
              <a:spcAft>
                <a:spcPts val="0"/>
              </a:spcAft>
              <a:buClr>
                <a:schemeClr val="dk1"/>
              </a:buClr>
              <a:buSzPts val="2000"/>
              <a:buFont typeface="Noto Sans Symbols"/>
              <a:buChar char="✔"/>
            </a:pPr>
            <a:r>
              <a:rPr lang="en-US"/>
              <a:t>Here are the various components of a neuron.</a:t>
            </a:r>
            <a:endParaRPr/>
          </a:p>
        </p:txBody>
      </p:sp>
      <p:pic>
        <p:nvPicPr>
          <p:cNvPr id="117" name="Google Shape;117;p18" descr="Components of a neuron"/>
          <p:cNvPicPr preferRelativeResize="0"/>
          <p:nvPr/>
        </p:nvPicPr>
        <p:blipFill rotWithShape="1">
          <a:blip r:embed="rId3">
            <a:alphaModFix/>
          </a:blip>
          <a:srcRect/>
          <a:stretch/>
        </p:blipFill>
        <p:spPr>
          <a:xfrm>
            <a:off x="4038600" y="2895600"/>
            <a:ext cx="5242142" cy="35511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F753-D064-A647-A7A6-7C726313C814}"/>
              </a:ext>
            </a:extLst>
          </p:cNvPr>
          <p:cNvSpPr>
            <a:spLocks noGrp="1"/>
          </p:cNvSpPr>
          <p:nvPr>
            <p:ph type="title"/>
          </p:nvPr>
        </p:nvSpPr>
        <p:spPr/>
        <p:txBody>
          <a:bodyPr/>
          <a:lstStyle/>
          <a:p>
            <a:r>
              <a:rPr lang="en-US" b="1" dirty="0"/>
              <a:t>Backpropagation in Neural Network</a:t>
            </a:r>
            <a:br>
              <a:rPr lang="en-US" b="1" dirty="0"/>
            </a:br>
            <a:endParaRPr lang="en-US" dirty="0"/>
          </a:p>
        </p:txBody>
      </p:sp>
      <p:sp>
        <p:nvSpPr>
          <p:cNvPr id="3" name="Text Placeholder 2">
            <a:extLst>
              <a:ext uri="{FF2B5EF4-FFF2-40B4-BE49-F238E27FC236}">
                <a16:creationId xmlns:a16="http://schemas.microsoft.com/office/drawing/2014/main" id="{50908781-192E-2E07-C141-26E6FEDA5208}"/>
              </a:ext>
            </a:extLst>
          </p:cNvPr>
          <p:cNvSpPr>
            <a:spLocks noGrp="1"/>
          </p:cNvSpPr>
          <p:nvPr>
            <p:ph type="body" idx="1"/>
          </p:nvPr>
        </p:nvSpPr>
        <p:spPr>
          <a:xfrm>
            <a:off x="609600" y="1600201"/>
            <a:ext cx="6658466" cy="5111684"/>
          </a:xfrm>
        </p:spPr>
        <p:txBody>
          <a:bodyPr/>
          <a:lstStyle/>
          <a:p>
            <a:pPr fontAlgn="base"/>
            <a:r>
              <a:rPr lang="en-US" b="1" dirty="0"/>
              <a:t>Back Propagation </a:t>
            </a:r>
            <a:r>
              <a:rPr lang="en-US" dirty="0"/>
              <a:t>is also known as "</a:t>
            </a:r>
            <a:r>
              <a:rPr lang="en-US" b="1" dirty="0"/>
              <a:t>Backward Propagation of Errors</a:t>
            </a:r>
            <a:r>
              <a:rPr lang="en-US" dirty="0"/>
              <a:t>" is a method used to train </a:t>
            </a:r>
            <a:r>
              <a:rPr lang="en-US" b="1" u="sng" dirty="0">
                <a:hlinkClick r:id="rId2"/>
              </a:rPr>
              <a:t>neural network</a:t>
            </a:r>
            <a:r>
              <a:rPr lang="en-US" dirty="0"/>
              <a:t> . Its goal is to reduce the difference between the model’s predicted output and the actual output by adjusting the weights and biases in the network.</a:t>
            </a:r>
          </a:p>
          <a:p>
            <a:pPr fontAlgn="base"/>
            <a:r>
              <a:rPr lang="en-US" dirty="0"/>
              <a:t>It works iteratively to adjust weights and bias to minimize the cost function. In each epoch the model adapts these parameters by reducing loss by following the error gradient. It often uses optimization algorithms like</a:t>
            </a:r>
            <a:r>
              <a:rPr lang="en-US" b="1" u="sng" dirty="0">
                <a:hlinkClick r:id="rId3"/>
              </a:rPr>
              <a:t> gradient descent</a:t>
            </a:r>
            <a:r>
              <a:rPr lang="en-US" dirty="0"/>
              <a:t> or </a:t>
            </a:r>
            <a:r>
              <a:rPr lang="en-US" b="1" u="sng" dirty="0">
                <a:hlinkClick r:id="rId4"/>
              </a:rPr>
              <a:t>stochastic gradient descent</a:t>
            </a:r>
            <a:r>
              <a:rPr lang="en-US" dirty="0"/>
              <a:t>. The algorithm computes the gradient using the chain rule from calculus allowing it to effectively navigate complex layers in the neural network to minimize the cost function.</a:t>
            </a:r>
          </a:p>
          <a:p>
            <a:endParaRPr lang="en-US" dirty="0"/>
          </a:p>
        </p:txBody>
      </p:sp>
      <p:pic>
        <p:nvPicPr>
          <p:cNvPr id="1026" name="Picture 2" descr="Frame-13">
            <a:extLst>
              <a:ext uri="{FF2B5EF4-FFF2-40B4-BE49-F238E27FC236}">
                <a16:creationId xmlns:a16="http://schemas.microsoft.com/office/drawing/2014/main" id="{5972B7B2-8447-5923-C197-16032D1E429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8066" y="2482422"/>
            <a:ext cx="4697740" cy="30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06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41976-AA12-DA79-3D95-3ED0722A7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86233-2CB2-2B6E-AB4E-785AFF91A8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33288D-328E-8C19-EA9B-C6FD9C726841}"/>
              </a:ext>
            </a:extLst>
          </p:cNvPr>
          <p:cNvSpPr>
            <a:spLocks noGrp="1"/>
          </p:cNvSpPr>
          <p:nvPr>
            <p:ph type="body" idx="1"/>
          </p:nvPr>
        </p:nvSpPr>
        <p:spPr/>
        <p:txBody>
          <a:bodyPr>
            <a:normAutofit/>
          </a:bodyPr>
          <a:lstStyle/>
          <a:p>
            <a:pPr marL="101600" indent="0" fontAlgn="base">
              <a:buNone/>
            </a:pPr>
            <a:r>
              <a:rPr lang="en-US" b="1" dirty="0"/>
              <a:t>Back Propagation </a:t>
            </a:r>
            <a:r>
              <a:rPr lang="en-US" dirty="0"/>
              <a:t>plays a critical role in how neural networks improve over time. Here's why:</a:t>
            </a:r>
          </a:p>
          <a:p>
            <a:pPr marL="101600" indent="0" fontAlgn="base">
              <a:buNone/>
            </a:pPr>
            <a:endParaRPr lang="en-US" dirty="0"/>
          </a:p>
          <a:p>
            <a:pPr fontAlgn="base"/>
            <a:r>
              <a:rPr lang="en-US" b="1" dirty="0"/>
              <a:t>Efficient Weight Update</a:t>
            </a:r>
            <a:r>
              <a:rPr lang="en-US" dirty="0"/>
              <a:t>: It computes the gradient of the loss function with respect to each weight using the chain rule making it possible to update weights efficiently.</a:t>
            </a:r>
          </a:p>
          <a:p>
            <a:pPr fontAlgn="base"/>
            <a:r>
              <a:rPr lang="en-US" b="1" dirty="0"/>
              <a:t>Scalability</a:t>
            </a:r>
            <a:r>
              <a:rPr lang="en-US" dirty="0"/>
              <a:t>: The Back Propagation algorithm scales well to networks with multiple layers and complex architectures making deep learning feasible.</a:t>
            </a:r>
          </a:p>
          <a:p>
            <a:pPr fontAlgn="base"/>
            <a:r>
              <a:rPr lang="en-US" b="1" dirty="0"/>
              <a:t>Automated Learning</a:t>
            </a:r>
            <a:r>
              <a:rPr lang="en-US" dirty="0"/>
              <a:t>: With Back Propagation the learning process becomes automated and the model can adjust itself to optimize its performance.</a:t>
            </a:r>
          </a:p>
          <a:p>
            <a:endParaRPr lang="en-US" dirty="0"/>
          </a:p>
        </p:txBody>
      </p:sp>
    </p:spTree>
    <p:extLst>
      <p:ext uri="{BB962C8B-B14F-4D97-AF65-F5344CB8AC3E}">
        <p14:creationId xmlns:p14="http://schemas.microsoft.com/office/powerpoint/2010/main" val="3361400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2E58-10D8-2949-B5E0-958CBBD00963}"/>
              </a:ext>
            </a:extLst>
          </p:cNvPr>
          <p:cNvSpPr>
            <a:spLocks noGrp="1"/>
          </p:cNvSpPr>
          <p:nvPr>
            <p:ph type="title"/>
          </p:nvPr>
        </p:nvSpPr>
        <p:spPr/>
        <p:txBody>
          <a:bodyPr/>
          <a:lstStyle/>
          <a:p>
            <a:r>
              <a:rPr lang="en-US" b="1" dirty="0"/>
              <a:t>Working of Back Propagation Algorithm</a:t>
            </a:r>
            <a:br>
              <a:rPr lang="en-US" b="1" dirty="0"/>
            </a:br>
            <a:endParaRPr lang="en-US" dirty="0"/>
          </a:p>
        </p:txBody>
      </p:sp>
      <p:sp>
        <p:nvSpPr>
          <p:cNvPr id="3" name="Text Placeholder 2">
            <a:extLst>
              <a:ext uri="{FF2B5EF4-FFF2-40B4-BE49-F238E27FC236}">
                <a16:creationId xmlns:a16="http://schemas.microsoft.com/office/drawing/2014/main" id="{6E44C365-F0D2-99D8-8C6D-2AEDD90B48FD}"/>
              </a:ext>
            </a:extLst>
          </p:cNvPr>
          <p:cNvSpPr>
            <a:spLocks noGrp="1"/>
          </p:cNvSpPr>
          <p:nvPr>
            <p:ph type="body" idx="1"/>
          </p:nvPr>
        </p:nvSpPr>
        <p:spPr>
          <a:xfrm>
            <a:off x="609600" y="968604"/>
            <a:ext cx="10972800" cy="4525963"/>
          </a:xfrm>
        </p:spPr>
        <p:txBody>
          <a:bodyPr>
            <a:normAutofit/>
          </a:bodyPr>
          <a:lstStyle/>
          <a:p>
            <a:pPr fontAlgn="base"/>
            <a:r>
              <a:rPr lang="en-US" dirty="0"/>
              <a:t>The Back Propagation algorithm involves two main steps: the </a:t>
            </a:r>
            <a:r>
              <a:rPr lang="en-US" b="1" dirty="0"/>
              <a:t>Forward Pass</a:t>
            </a:r>
            <a:r>
              <a:rPr lang="en-US" dirty="0"/>
              <a:t> and the </a:t>
            </a:r>
            <a:r>
              <a:rPr lang="en-US" b="1" dirty="0"/>
              <a:t>Backward Pass</a:t>
            </a:r>
            <a:r>
              <a:rPr lang="en-US" dirty="0"/>
              <a:t>.</a:t>
            </a:r>
          </a:p>
          <a:p>
            <a:pPr fontAlgn="base"/>
            <a:r>
              <a:rPr lang="en-US" b="1" dirty="0"/>
              <a:t>1. Forward Pass Work</a:t>
            </a:r>
          </a:p>
          <a:p>
            <a:pPr fontAlgn="base"/>
            <a:r>
              <a:rPr lang="en-US" dirty="0"/>
              <a:t>In </a:t>
            </a:r>
            <a:r>
              <a:rPr lang="en-US" b="1" dirty="0"/>
              <a:t>forward pass</a:t>
            </a:r>
            <a:r>
              <a:rPr lang="en-US" dirty="0"/>
              <a:t> the input data is fed into the input layer. These inputs combined with their respective weights are passed to hidden layers. For example in a network with two hidden layers (h1 and h2) the output from h1 serves as the input to output. Before applying an activation function, a bias is added to the weighted inputs.</a:t>
            </a:r>
          </a:p>
          <a:p>
            <a:pPr fontAlgn="base"/>
            <a:r>
              <a:rPr lang="en-US" dirty="0"/>
              <a:t>Each hidden layer computes the weighted sum (`a`) of the inputs then applies an activation function like </a:t>
            </a:r>
            <a:r>
              <a:rPr lang="en-US" b="1" u="sng" dirty="0">
                <a:hlinkClick r:id="rId2"/>
              </a:rPr>
              <a:t>ReLU (Rectified Linear Unit)</a:t>
            </a:r>
            <a:r>
              <a:rPr lang="en-US" dirty="0"/>
              <a:t> to obtain the output (`o`). The output is passed to the next layer where an activation function such as </a:t>
            </a:r>
            <a:r>
              <a:rPr lang="en-US" b="1" u="sng" dirty="0" err="1">
                <a:hlinkClick r:id="rId3"/>
              </a:rPr>
              <a:t>softmax</a:t>
            </a:r>
            <a:r>
              <a:rPr lang="en-US" dirty="0"/>
              <a:t> converts the weighted outputs into probabilities for classification.</a:t>
            </a:r>
          </a:p>
          <a:p>
            <a:endParaRPr lang="en-US" dirty="0"/>
          </a:p>
        </p:txBody>
      </p:sp>
      <p:pic>
        <p:nvPicPr>
          <p:cNvPr id="2050" name="Picture 2" descr="forwards-pass">
            <a:extLst>
              <a:ext uri="{FF2B5EF4-FFF2-40B4-BE49-F238E27FC236}">
                <a16:creationId xmlns:a16="http://schemas.microsoft.com/office/drawing/2014/main" id="{00CF4D3F-FB4B-C604-78E8-398DCEB87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975" y="4357883"/>
            <a:ext cx="3949144" cy="247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47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9E54FA-2D83-931A-4909-61F800A35E2E}"/>
              </a:ext>
            </a:extLst>
          </p:cNvPr>
          <p:cNvSpPr>
            <a:spLocks noGrp="1"/>
          </p:cNvSpPr>
          <p:nvPr>
            <p:ph type="body" idx="1"/>
          </p:nvPr>
        </p:nvSpPr>
        <p:spPr>
          <a:xfrm>
            <a:off x="609599" y="430490"/>
            <a:ext cx="10972800" cy="4525963"/>
          </a:xfrm>
        </p:spPr>
        <p:txBody>
          <a:bodyPr>
            <a:normAutofit lnSpcReduction="10000"/>
          </a:bodyPr>
          <a:lstStyle/>
          <a:p>
            <a:pPr fontAlgn="base"/>
            <a:r>
              <a:rPr lang="en-US" b="1" dirty="0"/>
              <a:t>2. Backward Pass</a:t>
            </a:r>
          </a:p>
          <a:p>
            <a:pPr fontAlgn="base"/>
            <a:r>
              <a:rPr lang="en-US" dirty="0"/>
              <a:t>In the backward pass the error (the difference between the predicted and actual output) is propagated back through the network to adjust the weights and biases. One common method for error calculation is the </a:t>
            </a:r>
            <a:r>
              <a:rPr lang="en-US" b="1" u="sng" dirty="0">
                <a:hlinkClick r:id="rId2"/>
              </a:rPr>
              <a:t>Mean Squared Error (MSE)</a:t>
            </a:r>
            <a:r>
              <a:rPr lang="en-US" dirty="0"/>
              <a:t> given by:</a:t>
            </a:r>
          </a:p>
          <a:p>
            <a:pPr fontAlgn="base"/>
            <a:r>
              <a:rPr lang="en-US" dirty="0"/>
              <a:t>MSE=(Predicted Output−Actual Output)2</a:t>
            </a:r>
          </a:p>
          <a:p>
            <a:pPr fontAlgn="base"/>
            <a:r>
              <a:rPr lang="en-US" dirty="0"/>
              <a:t>Once the error is calculated the network adjusts weights using </a:t>
            </a:r>
            <a:r>
              <a:rPr lang="en-US" b="1" dirty="0"/>
              <a:t>gradients</a:t>
            </a:r>
            <a:r>
              <a:rPr lang="en-US" dirty="0"/>
              <a:t> which are computed with the chain rule. These gradients indicate how much each weight and bias should be adjusted to minimize the error in the next iteration. The backward pass continues layer by layer ensuring that the network learns and improves its performance. The activation function through its derivative plays a crucial role in computing these gradients during Back Propagation.</a:t>
            </a:r>
          </a:p>
          <a:p>
            <a:pPr fontAlgn="base"/>
            <a:r>
              <a:rPr lang="en-US" b="1" dirty="0"/>
              <a:t>Example of Back Propagation in Machine Learning</a:t>
            </a:r>
          </a:p>
          <a:p>
            <a:pPr fontAlgn="base"/>
            <a:r>
              <a:rPr lang="en-US" dirty="0"/>
              <a:t>Let’s walk through an example of Back Propagation in machine learning. Assume the neurons use the sigmoid activation function for the forward and backward pass. The target output is 0.5 and the learning rate is 1.</a:t>
            </a:r>
          </a:p>
          <a:p>
            <a:endParaRPr lang="en-US" dirty="0"/>
          </a:p>
        </p:txBody>
      </p:sp>
      <p:pic>
        <p:nvPicPr>
          <p:cNvPr id="3074" name="Picture 2" descr="example-1">
            <a:extLst>
              <a:ext uri="{FF2B5EF4-FFF2-40B4-BE49-F238E27FC236}">
                <a16:creationId xmlns:a16="http://schemas.microsoft.com/office/drawing/2014/main" id="{7D6888B1-9595-3136-36D8-EE3726F02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661" y="4372465"/>
            <a:ext cx="5129213"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3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DC2B-4D6F-734E-E1D0-F691C14EC4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A10E5D-02B4-2FCA-7537-E22A171355F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502CED7-6DD1-7A74-414C-917766A3A5AD}"/>
              </a:ext>
            </a:extLst>
          </p:cNvPr>
          <p:cNvPicPr>
            <a:picLocks noChangeAspect="1"/>
          </p:cNvPicPr>
          <p:nvPr/>
        </p:nvPicPr>
        <p:blipFill>
          <a:blip r:embed="rId2"/>
          <a:stretch>
            <a:fillRect/>
          </a:stretch>
        </p:blipFill>
        <p:spPr>
          <a:xfrm>
            <a:off x="576937" y="0"/>
            <a:ext cx="9435565" cy="6858000"/>
          </a:xfrm>
          <a:prstGeom prst="rect">
            <a:avLst/>
          </a:prstGeom>
        </p:spPr>
      </p:pic>
    </p:spTree>
    <p:extLst>
      <p:ext uri="{BB962C8B-B14F-4D97-AF65-F5344CB8AC3E}">
        <p14:creationId xmlns:p14="http://schemas.microsoft.com/office/powerpoint/2010/main" val="2554452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2B72EC-1FEE-2C37-FEAC-66AAC25DB730}"/>
              </a:ext>
            </a:extLst>
          </p:cNvPr>
          <p:cNvPicPr>
            <a:picLocks noChangeAspect="1"/>
          </p:cNvPicPr>
          <p:nvPr/>
        </p:nvPicPr>
        <p:blipFill>
          <a:blip r:embed="rId2"/>
          <a:stretch>
            <a:fillRect/>
          </a:stretch>
        </p:blipFill>
        <p:spPr>
          <a:xfrm>
            <a:off x="181959" y="0"/>
            <a:ext cx="8773797" cy="6858000"/>
          </a:xfrm>
          <a:prstGeom prst="rect">
            <a:avLst/>
          </a:prstGeom>
        </p:spPr>
      </p:pic>
      <p:pic>
        <p:nvPicPr>
          <p:cNvPr id="5" name="Picture 4">
            <a:extLst>
              <a:ext uri="{FF2B5EF4-FFF2-40B4-BE49-F238E27FC236}">
                <a16:creationId xmlns:a16="http://schemas.microsoft.com/office/drawing/2014/main" id="{F20BF79D-51B0-DCB9-881B-875843010EFE}"/>
              </a:ext>
            </a:extLst>
          </p:cNvPr>
          <p:cNvPicPr>
            <a:picLocks noChangeAspect="1"/>
          </p:cNvPicPr>
          <p:nvPr/>
        </p:nvPicPr>
        <p:blipFill>
          <a:blip r:embed="rId3"/>
          <a:stretch>
            <a:fillRect/>
          </a:stretch>
        </p:blipFill>
        <p:spPr>
          <a:xfrm>
            <a:off x="5290764" y="412116"/>
            <a:ext cx="6901236" cy="3459944"/>
          </a:xfrm>
          <a:prstGeom prst="rect">
            <a:avLst/>
          </a:prstGeom>
        </p:spPr>
      </p:pic>
      <p:sp>
        <p:nvSpPr>
          <p:cNvPr id="8" name="TextBox 7">
            <a:extLst>
              <a:ext uri="{FF2B5EF4-FFF2-40B4-BE49-F238E27FC236}">
                <a16:creationId xmlns:a16="http://schemas.microsoft.com/office/drawing/2014/main" id="{EBE1008A-D275-0449-0B2D-CE7C845AB2BF}"/>
              </a:ext>
            </a:extLst>
          </p:cNvPr>
          <p:cNvSpPr txBox="1"/>
          <p:nvPr/>
        </p:nvSpPr>
        <p:spPr>
          <a:xfrm>
            <a:off x="4430598" y="5476973"/>
            <a:ext cx="1432874" cy="323165"/>
          </a:xfrm>
          <a:prstGeom prst="rect">
            <a:avLst/>
          </a:prstGeom>
          <a:noFill/>
        </p:spPr>
        <p:txBody>
          <a:bodyPr wrap="square" rtlCol="0">
            <a:spAutoFit/>
          </a:bodyPr>
          <a:lstStyle/>
          <a:p>
            <a:r>
              <a:rPr lang="en-US" sz="1500" dirty="0"/>
              <a:t>0.578</a:t>
            </a:r>
          </a:p>
        </p:txBody>
      </p:sp>
      <p:sp>
        <p:nvSpPr>
          <p:cNvPr id="9" name="TextBox 8">
            <a:extLst>
              <a:ext uri="{FF2B5EF4-FFF2-40B4-BE49-F238E27FC236}">
                <a16:creationId xmlns:a16="http://schemas.microsoft.com/office/drawing/2014/main" id="{41C264DF-1640-E258-F487-84E74EA0836A}"/>
              </a:ext>
            </a:extLst>
          </p:cNvPr>
          <p:cNvSpPr txBox="1"/>
          <p:nvPr/>
        </p:nvSpPr>
        <p:spPr>
          <a:xfrm>
            <a:off x="8984328" y="5875552"/>
            <a:ext cx="1725106" cy="338554"/>
          </a:xfrm>
          <a:prstGeom prst="rect">
            <a:avLst/>
          </a:prstGeom>
          <a:noFill/>
        </p:spPr>
        <p:txBody>
          <a:bodyPr wrap="square" rtlCol="0">
            <a:spAutoFit/>
          </a:bodyPr>
          <a:lstStyle/>
          <a:p>
            <a:r>
              <a:rPr lang="en-US" sz="1600" dirty="0"/>
              <a:t>.6858</a:t>
            </a:r>
          </a:p>
        </p:txBody>
      </p:sp>
    </p:spTree>
    <p:extLst>
      <p:ext uri="{BB962C8B-B14F-4D97-AF65-F5344CB8AC3E}">
        <p14:creationId xmlns:p14="http://schemas.microsoft.com/office/powerpoint/2010/main" val="1517857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715FA8-BDFC-F123-0EFB-CE1BBE6E7E44}"/>
              </a:ext>
            </a:extLst>
          </p:cNvPr>
          <p:cNvPicPr>
            <a:picLocks noChangeAspect="1"/>
          </p:cNvPicPr>
          <p:nvPr/>
        </p:nvPicPr>
        <p:blipFill>
          <a:blip r:embed="rId2"/>
          <a:stretch>
            <a:fillRect/>
          </a:stretch>
        </p:blipFill>
        <p:spPr>
          <a:xfrm>
            <a:off x="127827" y="223390"/>
            <a:ext cx="10155067" cy="6411220"/>
          </a:xfrm>
          <a:prstGeom prst="rect">
            <a:avLst/>
          </a:prstGeom>
        </p:spPr>
      </p:pic>
      <p:pic>
        <p:nvPicPr>
          <p:cNvPr id="5" name="Picture 4">
            <a:extLst>
              <a:ext uri="{FF2B5EF4-FFF2-40B4-BE49-F238E27FC236}">
                <a16:creationId xmlns:a16="http://schemas.microsoft.com/office/drawing/2014/main" id="{D8BF1A7B-2AA2-168D-2161-50E2AFA1CCB0}"/>
              </a:ext>
            </a:extLst>
          </p:cNvPr>
          <p:cNvPicPr>
            <a:picLocks noChangeAspect="1"/>
          </p:cNvPicPr>
          <p:nvPr/>
        </p:nvPicPr>
        <p:blipFill>
          <a:blip r:embed="rId3"/>
          <a:stretch>
            <a:fillRect/>
          </a:stretch>
        </p:blipFill>
        <p:spPr>
          <a:xfrm>
            <a:off x="6023726" y="2644188"/>
            <a:ext cx="6040447" cy="3191033"/>
          </a:xfrm>
          <a:prstGeom prst="rect">
            <a:avLst/>
          </a:prstGeom>
        </p:spPr>
      </p:pic>
    </p:spTree>
    <p:extLst>
      <p:ext uri="{BB962C8B-B14F-4D97-AF65-F5344CB8AC3E}">
        <p14:creationId xmlns:p14="http://schemas.microsoft.com/office/powerpoint/2010/main" val="1645836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AE42-B877-CD7E-E956-13A9449A2766}"/>
              </a:ext>
            </a:extLst>
          </p:cNvPr>
          <p:cNvPicPr>
            <a:picLocks noChangeAspect="1"/>
          </p:cNvPicPr>
          <p:nvPr/>
        </p:nvPicPr>
        <p:blipFill>
          <a:blip r:embed="rId2"/>
          <a:stretch>
            <a:fillRect/>
          </a:stretch>
        </p:blipFill>
        <p:spPr>
          <a:xfrm>
            <a:off x="894581" y="154431"/>
            <a:ext cx="6801799" cy="6077798"/>
          </a:xfrm>
          <a:prstGeom prst="rect">
            <a:avLst/>
          </a:prstGeom>
        </p:spPr>
      </p:pic>
      <p:sp>
        <p:nvSpPr>
          <p:cNvPr id="6" name="TextBox 5">
            <a:extLst>
              <a:ext uri="{FF2B5EF4-FFF2-40B4-BE49-F238E27FC236}">
                <a16:creationId xmlns:a16="http://schemas.microsoft.com/office/drawing/2014/main" id="{C11F6273-48D5-0678-974A-610DE433D2ED}"/>
              </a:ext>
            </a:extLst>
          </p:cNvPr>
          <p:cNvSpPr txBox="1"/>
          <p:nvPr/>
        </p:nvSpPr>
        <p:spPr>
          <a:xfrm>
            <a:off x="7696380" y="5806911"/>
            <a:ext cx="1438193" cy="338554"/>
          </a:xfrm>
          <a:prstGeom prst="rect">
            <a:avLst/>
          </a:prstGeom>
          <a:noFill/>
        </p:spPr>
        <p:txBody>
          <a:bodyPr wrap="square" rtlCol="0">
            <a:spAutoFit/>
          </a:bodyPr>
          <a:lstStyle/>
          <a:p>
            <a:r>
              <a:rPr lang="en-US" sz="1600" b="1" dirty="0"/>
              <a:t>-0.00825</a:t>
            </a:r>
          </a:p>
        </p:txBody>
      </p:sp>
    </p:spTree>
    <p:extLst>
      <p:ext uri="{BB962C8B-B14F-4D97-AF65-F5344CB8AC3E}">
        <p14:creationId xmlns:p14="http://schemas.microsoft.com/office/powerpoint/2010/main" val="284186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F9E87-C402-2923-D09C-2F013E30FDC6}"/>
              </a:ext>
            </a:extLst>
          </p:cNvPr>
          <p:cNvPicPr>
            <a:picLocks noChangeAspect="1"/>
          </p:cNvPicPr>
          <p:nvPr/>
        </p:nvPicPr>
        <p:blipFill>
          <a:blip r:embed="rId2"/>
          <a:stretch>
            <a:fillRect/>
          </a:stretch>
        </p:blipFill>
        <p:spPr>
          <a:xfrm>
            <a:off x="2704626" y="109074"/>
            <a:ext cx="6782747" cy="6639852"/>
          </a:xfrm>
          <a:prstGeom prst="rect">
            <a:avLst/>
          </a:prstGeom>
        </p:spPr>
      </p:pic>
      <p:sp>
        <p:nvSpPr>
          <p:cNvPr id="6" name="TextBox 5">
            <a:extLst>
              <a:ext uri="{FF2B5EF4-FFF2-40B4-BE49-F238E27FC236}">
                <a16:creationId xmlns:a16="http://schemas.microsoft.com/office/drawing/2014/main" id="{02536695-55FA-2A2B-7AB0-C4D6916A181E}"/>
              </a:ext>
            </a:extLst>
          </p:cNvPr>
          <p:cNvSpPr txBox="1"/>
          <p:nvPr/>
        </p:nvSpPr>
        <p:spPr>
          <a:xfrm>
            <a:off x="9351390" y="2300138"/>
            <a:ext cx="1008668" cy="338554"/>
          </a:xfrm>
          <a:prstGeom prst="rect">
            <a:avLst/>
          </a:prstGeom>
          <a:noFill/>
        </p:spPr>
        <p:txBody>
          <a:bodyPr wrap="square" rtlCol="0">
            <a:spAutoFit/>
          </a:bodyPr>
          <a:lstStyle/>
          <a:p>
            <a:r>
              <a:rPr lang="en-US" sz="1600" b="1" dirty="0"/>
              <a:t>0.875</a:t>
            </a:r>
          </a:p>
        </p:txBody>
      </p:sp>
      <p:sp>
        <p:nvSpPr>
          <p:cNvPr id="7" name="TextBox 6">
            <a:extLst>
              <a:ext uri="{FF2B5EF4-FFF2-40B4-BE49-F238E27FC236}">
                <a16:creationId xmlns:a16="http://schemas.microsoft.com/office/drawing/2014/main" id="{ED634E39-9F75-DF55-9E6C-FD8D95402141}"/>
              </a:ext>
            </a:extLst>
          </p:cNvPr>
          <p:cNvSpPr txBox="1"/>
          <p:nvPr/>
        </p:nvSpPr>
        <p:spPr>
          <a:xfrm>
            <a:off x="5742496" y="5511540"/>
            <a:ext cx="1008668" cy="338554"/>
          </a:xfrm>
          <a:prstGeom prst="rect">
            <a:avLst/>
          </a:prstGeom>
          <a:noFill/>
        </p:spPr>
        <p:txBody>
          <a:bodyPr wrap="square" rtlCol="0">
            <a:spAutoFit/>
          </a:bodyPr>
          <a:lstStyle/>
          <a:p>
            <a:r>
              <a:rPr lang="en-US" sz="1600" b="1" dirty="0"/>
              <a:t>0.275</a:t>
            </a:r>
          </a:p>
        </p:txBody>
      </p:sp>
      <p:sp>
        <p:nvSpPr>
          <p:cNvPr id="8" name="TextBox 7">
            <a:extLst>
              <a:ext uri="{FF2B5EF4-FFF2-40B4-BE49-F238E27FC236}">
                <a16:creationId xmlns:a16="http://schemas.microsoft.com/office/drawing/2014/main" id="{B63176CD-4AF4-4F44-A15F-F2920D71B765}"/>
              </a:ext>
            </a:extLst>
          </p:cNvPr>
          <p:cNvSpPr txBox="1"/>
          <p:nvPr/>
        </p:nvSpPr>
        <p:spPr>
          <a:xfrm>
            <a:off x="5742496" y="5178867"/>
            <a:ext cx="1008668" cy="338554"/>
          </a:xfrm>
          <a:prstGeom prst="rect">
            <a:avLst/>
          </a:prstGeom>
          <a:noFill/>
        </p:spPr>
        <p:txBody>
          <a:bodyPr wrap="square" rtlCol="0">
            <a:spAutoFit/>
          </a:bodyPr>
          <a:lstStyle/>
          <a:p>
            <a:r>
              <a:rPr lang="en-US" sz="1600" b="1" dirty="0"/>
              <a:t>0.295</a:t>
            </a:r>
          </a:p>
        </p:txBody>
      </p:sp>
      <p:sp>
        <p:nvSpPr>
          <p:cNvPr id="9" name="TextBox 8">
            <a:extLst>
              <a:ext uri="{FF2B5EF4-FFF2-40B4-BE49-F238E27FC236}">
                <a16:creationId xmlns:a16="http://schemas.microsoft.com/office/drawing/2014/main" id="{7D4CE3F7-095D-5BF1-48AD-67388CE6B01B}"/>
              </a:ext>
            </a:extLst>
          </p:cNvPr>
          <p:cNvSpPr txBox="1"/>
          <p:nvPr/>
        </p:nvSpPr>
        <p:spPr>
          <a:xfrm>
            <a:off x="5828908" y="6130233"/>
            <a:ext cx="1008668" cy="338554"/>
          </a:xfrm>
          <a:prstGeom prst="rect">
            <a:avLst/>
          </a:prstGeom>
          <a:noFill/>
        </p:spPr>
        <p:txBody>
          <a:bodyPr wrap="square" rtlCol="0">
            <a:spAutoFit/>
          </a:bodyPr>
          <a:lstStyle/>
          <a:p>
            <a:r>
              <a:rPr lang="en-US" sz="1600" b="1" dirty="0"/>
              <a:t>0.295</a:t>
            </a:r>
          </a:p>
        </p:txBody>
      </p:sp>
      <p:sp>
        <p:nvSpPr>
          <p:cNvPr id="10" name="TextBox 9">
            <a:extLst>
              <a:ext uri="{FF2B5EF4-FFF2-40B4-BE49-F238E27FC236}">
                <a16:creationId xmlns:a16="http://schemas.microsoft.com/office/drawing/2014/main" id="{167CC909-FC4E-DE16-4E83-7F938A85D87F}"/>
              </a:ext>
            </a:extLst>
          </p:cNvPr>
          <p:cNvSpPr txBox="1"/>
          <p:nvPr/>
        </p:nvSpPr>
        <p:spPr>
          <a:xfrm>
            <a:off x="5781772" y="5814772"/>
            <a:ext cx="1008668" cy="338554"/>
          </a:xfrm>
          <a:prstGeom prst="rect">
            <a:avLst/>
          </a:prstGeom>
          <a:noFill/>
        </p:spPr>
        <p:txBody>
          <a:bodyPr wrap="square" rtlCol="0">
            <a:spAutoFit/>
          </a:bodyPr>
          <a:lstStyle/>
          <a:p>
            <a:r>
              <a:rPr lang="en-US" sz="1600" b="1" dirty="0"/>
              <a:t>0.198</a:t>
            </a:r>
          </a:p>
        </p:txBody>
      </p:sp>
      <p:sp>
        <p:nvSpPr>
          <p:cNvPr id="11" name="TextBox 10">
            <a:extLst>
              <a:ext uri="{FF2B5EF4-FFF2-40B4-BE49-F238E27FC236}">
                <a16:creationId xmlns:a16="http://schemas.microsoft.com/office/drawing/2014/main" id="{71924DE3-B965-8B71-DE6D-E38628C69A8D}"/>
              </a:ext>
            </a:extLst>
          </p:cNvPr>
          <p:cNvSpPr txBox="1"/>
          <p:nvPr/>
        </p:nvSpPr>
        <p:spPr>
          <a:xfrm>
            <a:off x="8915048" y="4185978"/>
            <a:ext cx="1008668" cy="338554"/>
          </a:xfrm>
          <a:prstGeom prst="rect">
            <a:avLst/>
          </a:prstGeom>
          <a:noFill/>
        </p:spPr>
        <p:txBody>
          <a:bodyPr wrap="square" rtlCol="0">
            <a:spAutoFit/>
          </a:bodyPr>
          <a:lstStyle/>
          <a:p>
            <a:r>
              <a:rPr lang="en-US" sz="1600" b="1" dirty="0"/>
              <a:t>0.198</a:t>
            </a:r>
          </a:p>
        </p:txBody>
      </p:sp>
    </p:spTree>
    <p:extLst>
      <p:ext uri="{BB962C8B-B14F-4D97-AF65-F5344CB8AC3E}">
        <p14:creationId xmlns:p14="http://schemas.microsoft.com/office/powerpoint/2010/main" val="2870084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C163-DD72-AAB1-C2F8-7430E01411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AFA6E5-A634-11C4-5049-F28E1104846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43B6BFD-1BD2-B361-73C4-D3A99241C05B}"/>
              </a:ext>
            </a:extLst>
          </p:cNvPr>
          <p:cNvPicPr>
            <a:picLocks noChangeAspect="1"/>
          </p:cNvPicPr>
          <p:nvPr/>
        </p:nvPicPr>
        <p:blipFill>
          <a:blip r:embed="rId2"/>
          <a:stretch>
            <a:fillRect/>
          </a:stretch>
        </p:blipFill>
        <p:spPr>
          <a:xfrm>
            <a:off x="917222" y="0"/>
            <a:ext cx="10357556" cy="6858000"/>
          </a:xfrm>
          <a:prstGeom prst="rect">
            <a:avLst/>
          </a:prstGeom>
        </p:spPr>
      </p:pic>
    </p:spTree>
    <p:extLst>
      <p:ext uri="{BB962C8B-B14F-4D97-AF65-F5344CB8AC3E}">
        <p14:creationId xmlns:p14="http://schemas.microsoft.com/office/powerpoint/2010/main" val="1915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5" name="Google Shape;295;p45"/>
          <p:cNvPicPr preferRelativeResize="0"/>
          <p:nvPr/>
        </p:nvPicPr>
        <p:blipFill rotWithShape="1">
          <a:blip r:embed="rId3">
            <a:alphaModFix/>
          </a:blip>
          <a:srcRect/>
          <a:stretch/>
        </p:blipFill>
        <p:spPr>
          <a:xfrm>
            <a:off x="1171717" y="751346"/>
            <a:ext cx="9848566" cy="5355308"/>
          </a:xfrm>
          <a:prstGeom prst="rect">
            <a:avLst/>
          </a:prstGeom>
          <a:noFill/>
          <a:ln>
            <a:noFill/>
          </a:ln>
        </p:spPr>
      </p:pic>
    </p:spTree>
    <p:extLst>
      <p:ext uri="{BB962C8B-B14F-4D97-AF65-F5344CB8AC3E}">
        <p14:creationId xmlns:p14="http://schemas.microsoft.com/office/powerpoint/2010/main" val="1508107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28A-1488-62DB-7639-1733E0DD3F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356F38-7E8F-708F-D467-5604301774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DFFADF3-2D27-AD82-A3C3-33C74D5A5C3F}"/>
              </a:ext>
            </a:extLst>
          </p:cNvPr>
          <p:cNvPicPr>
            <a:picLocks noChangeAspect="1"/>
          </p:cNvPicPr>
          <p:nvPr/>
        </p:nvPicPr>
        <p:blipFill>
          <a:blip r:embed="rId2"/>
          <a:stretch>
            <a:fillRect/>
          </a:stretch>
        </p:blipFill>
        <p:spPr>
          <a:xfrm>
            <a:off x="609600" y="332418"/>
            <a:ext cx="10631384" cy="2353003"/>
          </a:xfrm>
          <a:prstGeom prst="rect">
            <a:avLst/>
          </a:prstGeom>
        </p:spPr>
      </p:pic>
    </p:spTree>
    <p:extLst>
      <p:ext uri="{BB962C8B-B14F-4D97-AF65-F5344CB8AC3E}">
        <p14:creationId xmlns:p14="http://schemas.microsoft.com/office/powerpoint/2010/main" val="3308054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EA3C-EF1B-FE28-A84C-ABB416E0E4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932D88-4EEF-CCD9-4577-4C41CA12B49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E07C54A-288C-C466-6640-47D9F33DE8F1}"/>
              </a:ext>
            </a:extLst>
          </p:cNvPr>
          <p:cNvPicPr>
            <a:picLocks noChangeAspect="1"/>
          </p:cNvPicPr>
          <p:nvPr/>
        </p:nvPicPr>
        <p:blipFill>
          <a:blip r:embed="rId2"/>
          <a:stretch>
            <a:fillRect/>
          </a:stretch>
        </p:blipFill>
        <p:spPr>
          <a:xfrm>
            <a:off x="160104" y="289330"/>
            <a:ext cx="11994187" cy="6177458"/>
          </a:xfrm>
          <a:prstGeom prst="rect">
            <a:avLst/>
          </a:prstGeom>
        </p:spPr>
      </p:pic>
    </p:spTree>
    <p:extLst>
      <p:ext uri="{BB962C8B-B14F-4D97-AF65-F5344CB8AC3E}">
        <p14:creationId xmlns:p14="http://schemas.microsoft.com/office/powerpoint/2010/main" val="193655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F608-227B-C233-396D-0A2F568D01F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820FBC-91AF-5F70-C881-CD25DB9FDB7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B8FE46E-9D62-AC89-E444-4842E8CAB0BD}"/>
              </a:ext>
            </a:extLst>
          </p:cNvPr>
          <p:cNvPicPr>
            <a:picLocks noChangeAspect="1"/>
          </p:cNvPicPr>
          <p:nvPr/>
        </p:nvPicPr>
        <p:blipFill>
          <a:blip r:embed="rId2"/>
          <a:stretch>
            <a:fillRect/>
          </a:stretch>
        </p:blipFill>
        <p:spPr>
          <a:xfrm>
            <a:off x="247717" y="226403"/>
            <a:ext cx="11878293" cy="6240385"/>
          </a:xfrm>
          <a:prstGeom prst="rect">
            <a:avLst/>
          </a:prstGeom>
        </p:spPr>
      </p:pic>
    </p:spTree>
    <p:extLst>
      <p:ext uri="{BB962C8B-B14F-4D97-AF65-F5344CB8AC3E}">
        <p14:creationId xmlns:p14="http://schemas.microsoft.com/office/powerpoint/2010/main" val="11554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82DA-5C21-C1DA-54E6-6D898789F0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70F589-EE65-AEED-DFE1-32EA98DB5B5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713657-1201-3EFD-9FE7-4DB74F9F6C23}"/>
              </a:ext>
            </a:extLst>
          </p:cNvPr>
          <p:cNvPicPr>
            <a:picLocks noChangeAspect="1"/>
          </p:cNvPicPr>
          <p:nvPr/>
        </p:nvPicPr>
        <p:blipFill>
          <a:blip r:embed="rId2"/>
          <a:stretch>
            <a:fillRect/>
          </a:stretch>
        </p:blipFill>
        <p:spPr>
          <a:xfrm>
            <a:off x="0" y="355440"/>
            <a:ext cx="12192000" cy="6147119"/>
          </a:xfrm>
          <a:prstGeom prst="rect">
            <a:avLst/>
          </a:prstGeom>
        </p:spPr>
      </p:pic>
    </p:spTree>
    <p:extLst>
      <p:ext uri="{BB962C8B-B14F-4D97-AF65-F5344CB8AC3E}">
        <p14:creationId xmlns:p14="http://schemas.microsoft.com/office/powerpoint/2010/main" val="576466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86DE-D8E9-C3B9-E13F-7C0F9E4935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BBF56A-07B9-2475-8956-309C5A63EDB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C94A0E-4278-017A-CCBE-8EC53F7E497E}"/>
              </a:ext>
            </a:extLst>
          </p:cNvPr>
          <p:cNvPicPr>
            <a:picLocks noChangeAspect="1"/>
          </p:cNvPicPr>
          <p:nvPr/>
        </p:nvPicPr>
        <p:blipFill>
          <a:blip r:embed="rId2"/>
          <a:stretch>
            <a:fillRect/>
          </a:stretch>
        </p:blipFill>
        <p:spPr>
          <a:xfrm>
            <a:off x="144533" y="242161"/>
            <a:ext cx="11924916" cy="6234053"/>
          </a:xfrm>
          <a:prstGeom prst="rect">
            <a:avLst/>
          </a:prstGeom>
        </p:spPr>
      </p:pic>
    </p:spTree>
    <p:extLst>
      <p:ext uri="{BB962C8B-B14F-4D97-AF65-F5344CB8AC3E}">
        <p14:creationId xmlns:p14="http://schemas.microsoft.com/office/powerpoint/2010/main" val="4011948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996D-1D21-9A4B-DCCD-D08AF3A6CA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6342B3-0EE1-86A2-0F55-130C74AA87B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17D00CB-F884-54D0-8C70-A2908573722E}"/>
              </a:ext>
            </a:extLst>
          </p:cNvPr>
          <p:cNvPicPr>
            <a:picLocks noChangeAspect="1"/>
          </p:cNvPicPr>
          <p:nvPr/>
        </p:nvPicPr>
        <p:blipFill>
          <a:blip r:embed="rId2"/>
          <a:stretch>
            <a:fillRect/>
          </a:stretch>
        </p:blipFill>
        <p:spPr>
          <a:xfrm>
            <a:off x="233990" y="338576"/>
            <a:ext cx="11958009" cy="6062224"/>
          </a:xfrm>
          <a:prstGeom prst="rect">
            <a:avLst/>
          </a:prstGeom>
        </p:spPr>
      </p:pic>
    </p:spTree>
    <p:extLst>
      <p:ext uri="{BB962C8B-B14F-4D97-AF65-F5344CB8AC3E}">
        <p14:creationId xmlns:p14="http://schemas.microsoft.com/office/powerpoint/2010/main" val="3600212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0C53-7EF8-EB0A-AB4B-E57A12EAA9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03A685-60FE-24B5-704B-728EE89DFA2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66C28E3-8F66-FCC1-323D-663527B7B2F5}"/>
              </a:ext>
            </a:extLst>
          </p:cNvPr>
          <p:cNvPicPr>
            <a:picLocks noChangeAspect="1"/>
          </p:cNvPicPr>
          <p:nvPr/>
        </p:nvPicPr>
        <p:blipFill>
          <a:blip r:embed="rId2"/>
          <a:stretch>
            <a:fillRect/>
          </a:stretch>
        </p:blipFill>
        <p:spPr>
          <a:xfrm>
            <a:off x="247215" y="252987"/>
            <a:ext cx="11944784" cy="6223227"/>
          </a:xfrm>
          <a:prstGeom prst="rect">
            <a:avLst/>
          </a:prstGeom>
        </p:spPr>
      </p:pic>
    </p:spTree>
    <p:extLst>
      <p:ext uri="{BB962C8B-B14F-4D97-AF65-F5344CB8AC3E}">
        <p14:creationId xmlns:p14="http://schemas.microsoft.com/office/powerpoint/2010/main" val="2636329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290-7566-DB8C-6904-C8D431E463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E81E5D-B950-7D72-CAD0-A0A9093845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38BC6B8-6CF7-8E51-743D-D83B8150C36B}"/>
              </a:ext>
            </a:extLst>
          </p:cNvPr>
          <p:cNvPicPr>
            <a:picLocks noChangeAspect="1"/>
          </p:cNvPicPr>
          <p:nvPr/>
        </p:nvPicPr>
        <p:blipFill>
          <a:blip r:embed="rId2"/>
          <a:stretch>
            <a:fillRect/>
          </a:stretch>
        </p:blipFill>
        <p:spPr>
          <a:xfrm>
            <a:off x="206188" y="275110"/>
            <a:ext cx="11985811" cy="6201104"/>
          </a:xfrm>
          <a:prstGeom prst="rect">
            <a:avLst/>
          </a:prstGeom>
        </p:spPr>
      </p:pic>
    </p:spTree>
    <p:extLst>
      <p:ext uri="{BB962C8B-B14F-4D97-AF65-F5344CB8AC3E}">
        <p14:creationId xmlns:p14="http://schemas.microsoft.com/office/powerpoint/2010/main" val="2922653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2BDF-4DDF-B2EC-7959-E7A0D76F24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08D5C6-B708-2F86-B890-7994B2EE06C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F5ACFE-130F-BEEE-8A31-15BA38D487AE}"/>
              </a:ext>
            </a:extLst>
          </p:cNvPr>
          <p:cNvPicPr>
            <a:picLocks noChangeAspect="1"/>
          </p:cNvPicPr>
          <p:nvPr/>
        </p:nvPicPr>
        <p:blipFill>
          <a:blip r:embed="rId2"/>
          <a:stretch>
            <a:fillRect/>
          </a:stretch>
        </p:blipFill>
        <p:spPr>
          <a:xfrm>
            <a:off x="97439" y="218353"/>
            <a:ext cx="12085133" cy="6365009"/>
          </a:xfrm>
          <a:prstGeom prst="rect">
            <a:avLst/>
          </a:prstGeom>
        </p:spPr>
      </p:pic>
    </p:spTree>
    <p:extLst>
      <p:ext uri="{BB962C8B-B14F-4D97-AF65-F5344CB8AC3E}">
        <p14:creationId xmlns:p14="http://schemas.microsoft.com/office/powerpoint/2010/main" val="435956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BA1A-5203-306B-1569-7C9C4CDC574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C1C792-55F1-25A9-F96B-11EDE31C80F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886B18FB-31B0-5ABD-FC98-548376EF054D}"/>
              </a:ext>
            </a:extLst>
          </p:cNvPr>
          <p:cNvPicPr>
            <a:picLocks noChangeAspect="1"/>
          </p:cNvPicPr>
          <p:nvPr/>
        </p:nvPicPr>
        <p:blipFill>
          <a:blip r:embed="rId2"/>
          <a:stretch>
            <a:fillRect/>
          </a:stretch>
        </p:blipFill>
        <p:spPr>
          <a:xfrm>
            <a:off x="95332" y="224525"/>
            <a:ext cx="12096668" cy="6358837"/>
          </a:xfrm>
          <a:prstGeom prst="rect">
            <a:avLst/>
          </a:prstGeom>
        </p:spPr>
      </p:pic>
    </p:spTree>
    <p:extLst>
      <p:ext uri="{BB962C8B-B14F-4D97-AF65-F5344CB8AC3E}">
        <p14:creationId xmlns:p14="http://schemas.microsoft.com/office/powerpoint/2010/main" val="392984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2" name="Google Shape;302;p46"/>
          <p:cNvPicPr preferRelativeResize="0"/>
          <p:nvPr/>
        </p:nvPicPr>
        <p:blipFill rotWithShape="1">
          <a:blip r:embed="rId3">
            <a:alphaModFix/>
          </a:blip>
          <a:srcRect/>
          <a:stretch/>
        </p:blipFill>
        <p:spPr>
          <a:xfrm>
            <a:off x="947384" y="689892"/>
            <a:ext cx="10297232" cy="5478216"/>
          </a:xfrm>
          <a:prstGeom prst="rect">
            <a:avLst/>
          </a:prstGeom>
          <a:noFill/>
          <a:ln>
            <a:noFill/>
          </a:ln>
        </p:spPr>
      </p:pic>
    </p:spTree>
    <p:extLst>
      <p:ext uri="{BB962C8B-B14F-4D97-AF65-F5344CB8AC3E}">
        <p14:creationId xmlns:p14="http://schemas.microsoft.com/office/powerpoint/2010/main" val="2762667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FDA-B47A-4DC1-C9F5-CECA16FC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68FA9C-6871-3377-E3B3-993C0B657DB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1990978-7DA4-B0E4-69AA-2F9C4BD8487F}"/>
              </a:ext>
            </a:extLst>
          </p:cNvPr>
          <p:cNvPicPr>
            <a:picLocks noChangeAspect="1"/>
          </p:cNvPicPr>
          <p:nvPr/>
        </p:nvPicPr>
        <p:blipFill>
          <a:blip r:embed="rId2"/>
          <a:stretch>
            <a:fillRect/>
          </a:stretch>
        </p:blipFill>
        <p:spPr>
          <a:xfrm>
            <a:off x="0" y="253852"/>
            <a:ext cx="12192000" cy="6086339"/>
          </a:xfrm>
          <a:prstGeom prst="rect">
            <a:avLst/>
          </a:prstGeom>
        </p:spPr>
      </p:pic>
    </p:spTree>
    <p:extLst>
      <p:ext uri="{BB962C8B-B14F-4D97-AF65-F5344CB8AC3E}">
        <p14:creationId xmlns:p14="http://schemas.microsoft.com/office/powerpoint/2010/main" val="9392253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3791-0745-3443-0888-612E20344F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BC1829-0CB8-2FE9-082C-9253C84ACFE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9DFCB7C-181E-3208-C704-08DD75135CB2}"/>
              </a:ext>
            </a:extLst>
          </p:cNvPr>
          <p:cNvPicPr>
            <a:picLocks noChangeAspect="1"/>
          </p:cNvPicPr>
          <p:nvPr/>
        </p:nvPicPr>
        <p:blipFill>
          <a:blip r:embed="rId2"/>
          <a:stretch>
            <a:fillRect/>
          </a:stretch>
        </p:blipFill>
        <p:spPr>
          <a:xfrm>
            <a:off x="262132" y="306290"/>
            <a:ext cx="11929867" cy="5151830"/>
          </a:xfrm>
          <a:prstGeom prst="rect">
            <a:avLst/>
          </a:prstGeom>
        </p:spPr>
      </p:pic>
    </p:spTree>
    <p:extLst>
      <p:ext uri="{BB962C8B-B14F-4D97-AF65-F5344CB8AC3E}">
        <p14:creationId xmlns:p14="http://schemas.microsoft.com/office/powerpoint/2010/main" val="29670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9239-62C1-964D-142F-B7B167C0BAF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4622DE-DA3F-A29D-4CEB-1EB877010B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41F3626-2E31-7FDD-FF0C-1633A3E87B2A}"/>
              </a:ext>
            </a:extLst>
          </p:cNvPr>
          <p:cNvPicPr>
            <a:picLocks noChangeAspect="1"/>
          </p:cNvPicPr>
          <p:nvPr/>
        </p:nvPicPr>
        <p:blipFill>
          <a:blip r:embed="rId2"/>
          <a:stretch>
            <a:fillRect/>
          </a:stretch>
        </p:blipFill>
        <p:spPr>
          <a:xfrm>
            <a:off x="216816" y="147810"/>
            <a:ext cx="11975184" cy="6445677"/>
          </a:xfrm>
          <a:prstGeom prst="rect">
            <a:avLst/>
          </a:prstGeom>
        </p:spPr>
      </p:pic>
    </p:spTree>
    <p:extLst>
      <p:ext uri="{BB962C8B-B14F-4D97-AF65-F5344CB8AC3E}">
        <p14:creationId xmlns:p14="http://schemas.microsoft.com/office/powerpoint/2010/main" val="285563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07CE-0560-D8D7-91F4-3C5BFF6E42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EFE2802-9E1C-8756-49DC-E045AEBC7FE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F6BB36-3E02-C8E5-2FA3-6CCF4737C16F}"/>
              </a:ext>
            </a:extLst>
          </p:cNvPr>
          <p:cNvPicPr>
            <a:picLocks noChangeAspect="1"/>
          </p:cNvPicPr>
          <p:nvPr/>
        </p:nvPicPr>
        <p:blipFill>
          <a:blip r:embed="rId2"/>
          <a:stretch>
            <a:fillRect/>
          </a:stretch>
        </p:blipFill>
        <p:spPr>
          <a:xfrm>
            <a:off x="210258" y="311982"/>
            <a:ext cx="11981741" cy="6126525"/>
          </a:xfrm>
          <a:prstGeom prst="rect">
            <a:avLst/>
          </a:prstGeom>
        </p:spPr>
      </p:pic>
    </p:spTree>
    <p:extLst>
      <p:ext uri="{BB962C8B-B14F-4D97-AF65-F5344CB8AC3E}">
        <p14:creationId xmlns:p14="http://schemas.microsoft.com/office/powerpoint/2010/main" val="4285216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ED2B-D291-B95A-C6A8-BBE0FB352B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16053A-3211-1C0D-F61A-E0BAE3409AA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2B22218-2512-08C9-864F-91E3AFB54442}"/>
              </a:ext>
            </a:extLst>
          </p:cNvPr>
          <p:cNvPicPr>
            <a:picLocks noChangeAspect="1"/>
          </p:cNvPicPr>
          <p:nvPr/>
        </p:nvPicPr>
        <p:blipFill>
          <a:blip r:embed="rId2"/>
          <a:stretch>
            <a:fillRect/>
          </a:stretch>
        </p:blipFill>
        <p:spPr>
          <a:xfrm>
            <a:off x="507108" y="0"/>
            <a:ext cx="11177784" cy="6858000"/>
          </a:xfrm>
          <a:prstGeom prst="rect">
            <a:avLst/>
          </a:prstGeom>
        </p:spPr>
      </p:pic>
    </p:spTree>
    <p:extLst>
      <p:ext uri="{BB962C8B-B14F-4D97-AF65-F5344CB8AC3E}">
        <p14:creationId xmlns:p14="http://schemas.microsoft.com/office/powerpoint/2010/main" val="706441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D479-560E-73A7-612C-AD4A4186ED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16D526F-F747-F221-0EDB-BC0A0CB9720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61A4E42-BB26-3B1F-22E9-4241127EE645}"/>
              </a:ext>
            </a:extLst>
          </p:cNvPr>
          <p:cNvPicPr>
            <a:picLocks noChangeAspect="1"/>
          </p:cNvPicPr>
          <p:nvPr/>
        </p:nvPicPr>
        <p:blipFill>
          <a:blip r:embed="rId2"/>
          <a:stretch>
            <a:fillRect/>
          </a:stretch>
        </p:blipFill>
        <p:spPr>
          <a:xfrm>
            <a:off x="122547" y="389043"/>
            <a:ext cx="12022318" cy="5995298"/>
          </a:xfrm>
          <a:prstGeom prst="rect">
            <a:avLst/>
          </a:prstGeom>
        </p:spPr>
      </p:pic>
    </p:spTree>
    <p:extLst>
      <p:ext uri="{BB962C8B-B14F-4D97-AF65-F5344CB8AC3E}">
        <p14:creationId xmlns:p14="http://schemas.microsoft.com/office/powerpoint/2010/main" val="1195075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662-31C1-0E9E-DCAF-0CE7DF7FB22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0705E5-2916-1D0A-FDD6-2595FAEBD85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87FEF89-3AB3-1F40-A552-2B399C019971}"/>
              </a:ext>
            </a:extLst>
          </p:cNvPr>
          <p:cNvPicPr>
            <a:picLocks noChangeAspect="1"/>
          </p:cNvPicPr>
          <p:nvPr/>
        </p:nvPicPr>
        <p:blipFill>
          <a:blip r:embed="rId2"/>
          <a:stretch>
            <a:fillRect/>
          </a:stretch>
        </p:blipFill>
        <p:spPr>
          <a:xfrm>
            <a:off x="226242" y="253933"/>
            <a:ext cx="11965757" cy="6232297"/>
          </a:xfrm>
          <a:prstGeom prst="rect">
            <a:avLst/>
          </a:prstGeom>
        </p:spPr>
      </p:pic>
    </p:spTree>
    <p:extLst>
      <p:ext uri="{BB962C8B-B14F-4D97-AF65-F5344CB8AC3E}">
        <p14:creationId xmlns:p14="http://schemas.microsoft.com/office/powerpoint/2010/main" val="2170154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E26E-6835-9148-7A49-10A31B78FC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DB8C8B-093C-2B45-9B9F-D0C8D640A31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5C7ED12-D852-BE7D-F606-16EB2650D2BC}"/>
              </a:ext>
            </a:extLst>
          </p:cNvPr>
          <p:cNvPicPr>
            <a:picLocks noChangeAspect="1"/>
          </p:cNvPicPr>
          <p:nvPr/>
        </p:nvPicPr>
        <p:blipFill>
          <a:blip r:embed="rId2"/>
          <a:stretch>
            <a:fillRect/>
          </a:stretch>
        </p:blipFill>
        <p:spPr>
          <a:xfrm>
            <a:off x="289710" y="117247"/>
            <a:ext cx="11902290" cy="6466115"/>
          </a:xfrm>
          <a:prstGeom prst="rect">
            <a:avLst/>
          </a:prstGeom>
        </p:spPr>
      </p:pic>
    </p:spTree>
    <p:extLst>
      <p:ext uri="{BB962C8B-B14F-4D97-AF65-F5344CB8AC3E}">
        <p14:creationId xmlns:p14="http://schemas.microsoft.com/office/powerpoint/2010/main" val="1135009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5518-3203-2207-5E6F-9091A564924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D256DF0-8CBD-70F5-A457-81C3367391E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034B11F-46D8-6471-8677-57848A84AD65}"/>
              </a:ext>
            </a:extLst>
          </p:cNvPr>
          <p:cNvPicPr>
            <a:picLocks noChangeAspect="1"/>
          </p:cNvPicPr>
          <p:nvPr/>
        </p:nvPicPr>
        <p:blipFill>
          <a:blip r:embed="rId2"/>
          <a:stretch>
            <a:fillRect/>
          </a:stretch>
        </p:blipFill>
        <p:spPr>
          <a:xfrm>
            <a:off x="506402" y="321613"/>
            <a:ext cx="11685597" cy="5956639"/>
          </a:xfrm>
          <a:prstGeom prst="rect">
            <a:avLst/>
          </a:prstGeom>
        </p:spPr>
      </p:pic>
    </p:spTree>
    <p:extLst>
      <p:ext uri="{BB962C8B-B14F-4D97-AF65-F5344CB8AC3E}">
        <p14:creationId xmlns:p14="http://schemas.microsoft.com/office/powerpoint/2010/main" val="2732950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C4E7-9A49-9806-5DA3-D70646972E53}"/>
              </a:ext>
            </a:extLst>
          </p:cNvPr>
          <p:cNvSpPr>
            <a:spLocks noGrp="1"/>
          </p:cNvSpPr>
          <p:nvPr>
            <p:ph type="title"/>
          </p:nvPr>
        </p:nvSpPr>
        <p:spPr/>
        <p:txBody>
          <a:bodyPr/>
          <a:lstStyle/>
          <a:p>
            <a:r>
              <a:rPr lang="en-US" dirty="0"/>
              <a:t>Example 02</a:t>
            </a:r>
          </a:p>
        </p:txBody>
      </p:sp>
      <p:sp>
        <p:nvSpPr>
          <p:cNvPr id="3" name="Text Placeholder 2">
            <a:extLst>
              <a:ext uri="{FF2B5EF4-FFF2-40B4-BE49-F238E27FC236}">
                <a16:creationId xmlns:a16="http://schemas.microsoft.com/office/drawing/2014/main" id="{023D28ED-100E-13F4-3A5B-4C20CB30284C}"/>
              </a:ext>
            </a:extLst>
          </p:cNvPr>
          <p:cNvSpPr>
            <a:spLocks noGrp="1"/>
          </p:cNvSpPr>
          <p:nvPr>
            <p:ph type="body" idx="1"/>
          </p:nvPr>
        </p:nvSpPr>
        <p:spPr/>
        <p:txBody>
          <a:bodyPr/>
          <a:lstStyle/>
          <a:p>
            <a:r>
              <a:rPr lang="en-US" dirty="0"/>
              <a:t>https://www.youtube.com/watch?v=n2L1J5JYgUk</a:t>
            </a:r>
          </a:p>
        </p:txBody>
      </p:sp>
    </p:spTree>
    <p:extLst>
      <p:ext uri="{BB962C8B-B14F-4D97-AF65-F5344CB8AC3E}">
        <p14:creationId xmlns:p14="http://schemas.microsoft.com/office/powerpoint/2010/main" val="188032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09600" y="274638"/>
            <a:ext cx="10972800" cy="6397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200" b="1" dirty="0"/>
              <a:t>Key Components of the Neural Network Architecture</a:t>
            </a:r>
            <a:endParaRPr sz="3200" dirty="0"/>
          </a:p>
        </p:txBody>
      </p:sp>
      <p:sp>
        <p:nvSpPr>
          <p:cNvPr id="124" name="Google Shape;124;p19"/>
          <p:cNvSpPr txBox="1">
            <a:spLocks noGrp="1"/>
          </p:cNvSpPr>
          <p:nvPr>
            <p:ph type="body" idx="1"/>
          </p:nvPr>
        </p:nvSpPr>
        <p:spPr>
          <a:xfrm>
            <a:off x="609600" y="1421176"/>
            <a:ext cx="10972800" cy="497962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Font typeface="Noto Sans Symbols"/>
              <a:buChar char="✔"/>
            </a:pPr>
            <a:r>
              <a:rPr lang="en-US" b="1" dirty="0"/>
              <a:t>Input </a:t>
            </a:r>
            <a:r>
              <a:rPr lang="en-US" dirty="0"/>
              <a:t>- It is the set of features that are fed into the model for the learning and training process. For example, the input in object detection can be an array of pixel values pertaining to an image.</a:t>
            </a:r>
            <a:endParaRPr dirty="0"/>
          </a:p>
          <a:p>
            <a:pPr marL="342900" lvl="0" indent="-342900" algn="just" rtl="0">
              <a:spcBef>
                <a:spcPts val="400"/>
              </a:spcBef>
              <a:spcAft>
                <a:spcPts val="0"/>
              </a:spcAft>
              <a:buClr>
                <a:schemeClr val="dk1"/>
              </a:buClr>
              <a:buSzPts val="2000"/>
              <a:buFont typeface="Noto Sans Symbols"/>
              <a:buChar char="✔"/>
            </a:pPr>
            <a:r>
              <a:rPr lang="en-US" b="1" dirty="0"/>
              <a:t>Weight </a:t>
            </a:r>
            <a:r>
              <a:rPr lang="en-US" dirty="0"/>
              <a:t>- Its main function is to give importance to those features that contribute more towards the learning. It does so by introducing scalar multiplication between the input value and the weight matrix. For example, a negative word would impact the decision of the sentiment analysis model more than a pair of neutral words.</a:t>
            </a:r>
            <a:endParaRPr dirty="0"/>
          </a:p>
          <a:p>
            <a:pPr marL="342900" lvl="0" indent="-342900" algn="just" rtl="0">
              <a:spcBef>
                <a:spcPts val="400"/>
              </a:spcBef>
              <a:spcAft>
                <a:spcPts val="0"/>
              </a:spcAft>
              <a:buClr>
                <a:schemeClr val="dk1"/>
              </a:buClr>
              <a:buSzPts val="2000"/>
              <a:buFont typeface="Noto Sans Symbols"/>
              <a:buChar char="✔"/>
            </a:pPr>
            <a:r>
              <a:rPr lang="en-US" b="1" dirty="0"/>
              <a:t>Transfer function </a:t>
            </a:r>
            <a:r>
              <a:rPr lang="en-US" dirty="0"/>
              <a:t>- The job of the transfer function is to combine multiple inputs into one output value so that the activation function can be applied. It is done by a simple summation of all the inputs to the transfer function. </a:t>
            </a:r>
            <a:endParaRPr dirty="0"/>
          </a:p>
          <a:p>
            <a:pPr marL="342900" lvl="0" indent="-342900" algn="just" rtl="0">
              <a:spcBef>
                <a:spcPts val="400"/>
              </a:spcBef>
              <a:spcAft>
                <a:spcPts val="0"/>
              </a:spcAft>
              <a:buClr>
                <a:schemeClr val="dk1"/>
              </a:buClr>
              <a:buSzPts val="2000"/>
              <a:buFont typeface="Noto Sans Symbols"/>
              <a:buChar char="✔"/>
            </a:pPr>
            <a:r>
              <a:rPr lang="en-US" b="1" dirty="0"/>
              <a:t>Activation Function</a:t>
            </a:r>
            <a:r>
              <a:rPr lang="en-US" dirty="0"/>
              <a:t>—The role of the activation function is to decide whether or not a specific neuron should be activated. This decision is based on whether or not the neuron’s input will be important to the prediction process</a:t>
            </a:r>
            <a:endParaRPr dirty="0"/>
          </a:p>
          <a:p>
            <a:pPr marL="342900" indent="-342900" algn="just"/>
            <a:r>
              <a:rPr lang="en-US" b="1" dirty="0"/>
              <a:t>Bias </a:t>
            </a:r>
            <a:r>
              <a:rPr lang="en-US" dirty="0"/>
              <a:t>- The role of bias is to shift the value produced by the activation function. Its role is similar to the role of a constant in a linear function.</a:t>
            </a:r>
            <a:r>
              <a:rPr lang="en-US" dirty="0">
                <a:latin typeface="Calibri"/>
                <a:ea typeface="Calibri"/>
                <a:cs typeface="Calibri"/>
                <a:sym typeface="Calibri"/>
              </a:rPr>
              <a:t> Input - Input is data that is put into the model for learning and training purposes. </a:t>
            </a:r>
            <a:endParaRPr lang="en-US" dirty="0"/>
          </a:p>
          <a:p>
            <a:pPr marL="342900" lvl="0" indent="-342900" algn="just" rtl="0">
              <a:spcBef>
                <a:spcPts val="400"/>
              </a:spcBef>
              <a:spcAft>
                <a:spcPts val="0"/>
              </a:spcAft>
              <a:buClr>
                <a:schemeClr val="dk1"/>
              </a:buClr>
              <a:buSzPts val="2000"/>
              <a:buFont typeface="Noto Sans Symbols"/>
              <a:buChar char="✔"/>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69" name="Google Shape;469;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0" name="Google Shape;470;p70"/>
          <p:cNvPicPr preferRelativeResize="0"/>
          <p:nvPr/>
        </p:nvPicPr>
        <p:blipFill rotWithShape="1">
          <a:blip r:embed="rId3">
            <a:alphaModFix/>
          </a:blip>
          <a:srcRect/>
          <a:stretch/>
        </p:blipFill>
        <p:spPr>
          <a:xfrm>
            <a:off x="685800" y="381000"/>
            <a:ext cx="10059804" cy="469648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76" name="Google Shape;476;p7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7" name="Google Shape;477;p71"/>
          <p:cNvPicPr preferRelativeResize="0"/>
          <p:nvPr/>
        </p:nvPicPr>
        <p:blipFill rotWithShape="1">
          <a:blip r:embed="rId3">
            <a:alphaModFix/>
          </a:blip>
          <a:srcRect/>
          <a:stretch/>
        </p:blipFill>
        <p:spPr>
          <a:xfrm>
            <a:off x="615696" y="381000"/>
            <a:ext cx="10069330" cy="517279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83" name="Google Shape;483;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84" name="Google Shape;484;p72"/>
          <p:cNvPicPr preferRelativeResize="0"/>
          <p:nvPr/>
        </p:nvPicPr>
        <p:blipFill rotWithShape="1">
          <a:blip r:embed="rId3">
            <a:alphaModFix/>
          </a:blip>
          <a:srcRect/>
          <a:stretch/>
        </p:blipFill>
        <p:spPr>
          <a:xfrm>
            <a:off x="381000" y="457200"/>
            <a:ext cx="10440857" cy="513469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0" name="Google Shape;490;p7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1" name="Google Shape;491;p73"/>
          <p:cNvPicPr preferRelativeResize="0"/>
          <p:nvPr/>
        </p:nvPicPr>
        <p:blipFill rotWithShape="1">
          <a:blip r:embed="rId3">
            <a:alphaModFix/>
          </a:blip>
          <a:srcRect/>
          <a:stretch/>
        </p:blipFill>
        <p:spPr>
          <a:xfrm>
            <a:off x="633984" y="265494"/>
            <a:ext cx="10126488" cy="504895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7" name="Google Shape;497;p7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8" name="Google Shape;498;p74"/>
          <p:cNvPicPr preferRelativeResize="0"/>
          <p:nvPr/>
        </p:nvPicPr>
        <p:blipFill rotWithShape="1">
          <a:blip r:embed="rId3">
            <a:alphaModFix/>
          </a:blip>
          <a:srcRect/>
          <a:stretch/>
        </p:blipFill>
        <p:spPr>
          <a:xfrm>
            <a:off x="533400" y="381000"/>
            <a:ext cx="9926435" cy="494416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04" name="Google Shape;504;p75"/>
          <p:cNvSpPr txBox="1">
            <a:spLocks noGrp="1"/>
          </p:cNvSpPr>
          <p:nvPr>
            <p:ph type="body" idx="1"/>
          </p:nvPr>
        </p:nvSpPr>
        <p:spPr>
          <a:xfrm>
            <a:off x="609600" y="1448118"/>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05" name="Google Shape;505;p75"/>
          <p:cNvPicPr preferRelativeResize="0"/>
          <p:nvPr/>
        </p:nvPicPr>
        <p:blipFill rotWithShape="1">
          <a:blip r:embed="rId3">
            <a:alphaModFix/>
          </a:blip>
          <a:srcRect/>
          <a:stretch/>
        </p:blipFill>
        <p:spPr>
          <a:xfrm>
            <a:off x="457200" y="295974"/>
            <a:ext cx="10040751" cy="529663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1" name="Google Shape;511;p7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2" name="Google Shape;512;p76"/>
          <p:cNvPicPr preferRelativeResize="0"/>
          <p:nvPr/>
        </p:nvPicPr>
        <p:blipFill rotWithShape="1">
          <a:blip r:embed="rId3">
            <a:alphaModFix/>
          </a:blip>
          <a:srcRect/>
          <a:stretch/>
        </p:blipFill>
        <p:spPr>
          <a:xfrm>
            <a:off x="609600" y="295974"/>
            <a:ext cx="10145541" cy="502990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8" name="Google Shape;518;p7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9" name="Google Shape;519;p77"/>
          <p:cNvPicPr preferRelativeResize="0"/>
          <p:nvPr/>
        </p:nvPicPr>
        <p:blipFill rotWithShape="1">
          <a:blip r:embed="rId3">
            <a:alphaModFix/>
          </a:blip>
          <a:srcRect/>
          <a:stretch/>
        </p:blipFill>
        <p:spPr>
          <a:xfrm>
            <a:off x="618744" y="289878"/>
            <a:ext cx="9955014" cy="504895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25" name="Google Shape;525;p7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26" name="Google Shape;526;p78"/>
          <p:cNvPicPr preferRelativeResize="0"/>
          <p:nvPr/>
        </p:nvPicPr>
        <p:blipFill rotWithShape="1">
          <a:blip r:embed="rId3">
            <a:alphaModFix/>
          </a:blip>
          <a:srcRect/>
          <a:stretch/>
        </p:blipFill>
        <p:spPr>
          <a:xfrm>
            <a:off x="533400" y="283782"/>
            <a:ext cx="10174120" cy="460121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body" idx="1"/>
          </p:nvPr>
        </p:nvSpPr>
        <p:spPr>
          <a:xfrm>
            <a:off x="685800" y="1143000"/>
            <a:ext cx="109728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73239"/>
              </a:buClr>
              <a:buSzPts val="2000"/>
              <a:buNone/>
            </a:pPr>
            <a:r>
              <a:rPr lang="en-US" b="1">
                <a:solidFill>
                  <a:srgbClr val="273239"/>
                </a:solidFill>
                <a:latin typeface="Nunito"/>
                <a:ea typeface="Nunito"/>
                <a:cs typeface="Nunito"/>
                <a:sym typeface="Nunito"/>
              </a:rPr>
              <a:t>What is the difference between Perceptron and Multi-layer Perceptron?</a:t>
            </a:r>
            <a:endParaRPr/>
          </a:p>
          <a:p>
            <a:pPr marL="400050" lvl="1" indent="0" algn="l" rtl="0">
              <a:spcBef>
                <a:spcPts val="0"/>
              </a:spcBef>
              <a:spcAft>
                <a:spcPts val="0"/>
              </a:spcAft>
              <a:buClr>
                <a:schemeClr val="dk1"/>
              </a:buClr>
              <a:buSzPts val="2000"/>
              <a:buNone/>
            </a:pPr>
            <a:r>
              <a:rPr lang="en-US"/>
              <a:t>The Perceptron is a single-layer neural network used for binary classification, learning linearly separable patterns. In contrast, a Multi-layer Perceptron (MLP) has multiple layers, enabling it to learn complex, non-linear relationships. MLPs have input, hidden, and output layers, allowing them to handle more intricate tasks compared to the simpler Perceptron.</a:t>
            </a:r>
            <a:endParaRPr sz="32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0" name="Google Shape;130;p2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When multiple neurons are stacked together in a row, they constitute a layer, and multiple layers piled next to each other are called a multi-layer neural network.</a:t>
            </a:r>
            <a:endParaRPr/>
          </a:p>
        </p:txBody>
      </p:sp>
      <p:sp>
        <p:nvSpPr>
          <p:cNvPr id="131" name="Google Shape;131;p20"/>
          <p:cNvSpPr/>
          <p:nvPr/>
        </p:nvSpPr>
        <p:spPr>
          <a:xfrm>
            <a:off x="4170034" y="5795457"/>
            <a:ext cx="28264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1" u="none" strike="noStrike" cap="none">
                <a:solidFill>
                  <a:schemeClr val="dk1"/>
                </a:solidFill>
                <a:latin typeface="Inter"/>
                <a:ea typeface="Inter"/>
                <a:cs typeface="Inter"/>
                <a:sym typeface="Inter"/>
              </a:rPr>
              <a:t>Multi-layer neural network</a:t>
            </a:r>
            <a:endParaRPr sz="1800">
              <a:solidFill>
                <a:schemeClr val="dk1"/>
              </a:solidFill>
              <a:latin typeface="Calibri"/>
              <a:ea typeface="Calibri"/>
              <a:cs typeface="Calibri"/>
              <a:sym typeface="Calibri"/>
            </a:endParaRPr>
          </a:p>
        </p:txBody>
      </p:sp>
      <p:pic>
        <p:nvPicPr>
          <p:cNvPr id="132" name="Google Shape;132;p20" descr="https://d14b9ctw0m6fid.cloudfront.net/ugblog/wp-content/uploads/2020/05/1_3fA77_mLNiJTSgZFhYnU0Q.png"/>
          <p:cNvPicPr preferRelativeResize="0"/>
          <p:nvPr/>
        </p:nvPicPr>
        <p:blipFill rotWithShape="1">
          <a:blip r:embed="rId3">
            <a:alphaModFix/>
          </a:blip>
          <a:srcRect/>
          <a:stretch/>
        </p:blipFill>
        <p:spPr>
          <a:xfrm>
            <a:off x="3200400" y="2413288"/>
            <a:ext cx="4698948" cy="30731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a:t>How does the network learn?</a:t>
            </a:r>
            <a:br>
              <a:rPr lang="en-US"/>
            </a:br>
            <a:endParaRPr/>
          </a:p>
        </p:txBody>
      </p:sp>
      <p:sp>
        <p:nvSpPr>
          <p:cNvPr id="537" name="Google Shape;537;p8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training samples are passed through the network and the output obtained from the network is compared with the actual output. This error is used to change the weights of the neurons such that the error decreases gradually. This is done using the </a:t>
            </a:r>
            <a:r>
              <a:rPr lang="en-US" b="1" u="sng">
                <a:solidFill>
                  <a:schemeClr val="hlink"/>
                </a:solidFill>
                <a:hlinkClick r:id="rId3"/>
              </a:rPr>
              <a:t>Backpropagation</a:t>
            </a:r>
            <a:r>
              <a:rPr lang="en-US"/>
              <a:t> algorithm, also called backprop. Iteratively passing batches of data through the network and updating the weights, so that the error is decreased, is known as </a:t>
            </a:r>
            <a:r>
              <a:rPr lang="en-US" b="1" u="sng">
                <a:solidFill>
                  <a:schemeClr val="hlink"/>
                </a:solidFill>
                <a:hlinkClick r:id="rId4"/>
              </a:rPr>
              <a:t>Stochastic Gradient Descent ( SGD )</a:t>
            </a:r>
            <a:r>
              <a:rPr lang="en-US"/>
              <a:t>. The amount by which the weights are changed is determined by a parameter called </a:t>
            </a:r>
            <a:r>
              <a:rPr lang="en-US" b="1"/>
              <a:t>Learning rate</a:t>
            </a:r>
            <a:r>
              <a:rPr lang="en-US"/>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1905000" y="2514600"/>
            <a:ext cx="7772400" cy="11430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E36C09"/>
              </a:buClr>
              <a:buSzPct val="100000"/>
              <a:buFont typeface="Gill Sans"/>
              <a:buNone/>
            </a:pPr>
            <a:r>
              <a:rPr lang="en-US" sz="9600" b="1">
                <a:solidFill>
                  <a:srgbClr val="E36C09"/>
                </a:solidFill>
              </a:rPr>
              <a:t>Thank You</a:t>
            </a:r>
            <a:endParaRPr/>
          </a:p>
        </p:txBody>
      </p:sp>
      <p:sp>
        <p:nvSpPr>
          <p:cNvPr id="543" name="Google Shape;543;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TotalTime>
  <Words>3567</Words>
  <Application>Microsoft Office PowerPoint</Application>
  <PresentationFormat>Widescreen</PresentationFormat>
  <Paragraphs>192</Paragraphs>
  <Slides>91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Calibri</vt:lpstr>
      <vt:lpstr>Gill Sans</vt:lpstr>
      <vt:lpstr>Arial</vt:lpstr>
      <vt:lpstr>Inter</vt:lpstr>
      <vt:lpstr>Nunito</vt:lpstr>
      <vt:lpstr>Noto Sans Symbols</vt:lpstr>
      <vt:lpstr>Custom Design</vt:lpstr>
      <vt:lpstr>PowerPoint Presentation</vt:lpstr>
      <vt:lpstr>Contents</vt:lpstr>
      <vt:lpstr>Outline</vt:lpstr>
      <vt:lpstr>Neural Networks</vt:lpstr>
      <vt:lpstr>Key Components of the Neural Network Architecture</vt:lpstr>
      <vt:lpstr>PowerPoint Presentation</vt:lpstr>
      <vt:lpstr>PowerPoint Presentation</vt:lpstr>
      <vt:lpstr>Key Components of the Neural Network Architecture</vt:lpstr>
      <vt:lpstr>Key Components of the Neural Network Architecture</vt:lpstr>
      <vt:lpstr>Key Components of the Neural Network Architecture</vt:lpstr>
      <vt:lpstr>Key Components of the Neural Network Architecture</vt:lpstr>
      <vt:lpstr>Why Neural Network Architecture is important</vt:lpstr>
      <vt:lpstr>Neural Network Architecture finds applications in various domains, including:</vt:lpstr>
      <vt:lpstr>Standard Neural Networks</vt:lpstr>
      <vt:lpstr>The Perceptron</vt:lpstr>
      <vt:lpstr>How does Perceptron work? </vt:lpstr>
      <vt:lpstr>How does Perceptron work? </vt:lpstr>
      <vt:lpstr>The Perceptron</vt:lpstr>
      <vt:lpstr>The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in Neural Network </vt:lpstr>
      <vt:lpstr>PowerPoint Presentation</vt:lpstr>
      <vt:lpstr>Working of Back Propagation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network learn?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Jesmin</dc:creator>
  <cp:lastModifiedBy>Md. Shakil Hossain</cp:lastModifiedBy>
  <cp:revision>52</cp:revision>
  <cp:lastPrinted>2025-06-19T05:42:18Z</cp:lastPrinted>
  <dcterms:modified xsi:type="dcterms:W3CDTF">2025-07-07T08:19:40Z</dcterms:modified>
</cp:coreProperties>
</file>